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3.xml" ContentType="application/vnd.openxmlformats-officedocument.theme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229" r:id="rId4"/>
    <p:sldMasterId id="2147485732" r:id="rId5"/>
    <p:sldMasterId id="2147485601" r:id="rId6"/>
    <p:sldMasterId id="2147485768" r:id="rId7"/>
  </p:sldMasterIdLst>
  <p:notesMasterIdLst>
    <p:notesMasterId r:id="rId50"/>
  </p:notesMasterIdLst>
  <p:handoutMasterIdLst>
    <p:handoutMasterId r:id="rId51"/>
  </p:handoutMasterIdLst>
  <p:sldIdLst>
    <p:sldId id="2147479731" r:id="rId8"/>
    <p:sldId id="2147479692" r:id="rId9"/>
    <p:sldId id="2147479616" r:id="rId10"/>
    <p:sldId id="2147479707" r:id="rId11"/>
    <p:sldId id="2147479693" r:id="rId12"/>
    <p:sldId id="2147479729" r:id="rId13"/>
    <p:sldId id="2147479727" r:id="rId14"/>
    <p:sldId id="2147479694" r:id="rId15"/>
    <p:sldId id="2147479706" r:id="rId16"/>
    <p:sldId id="2147479695" r:id="rId17"/>
    <p:sldId id="2147479619" r:id="rId18"/>
    <p:sldId id="2147479628" r:id="rId19"/>
    <p:sldId id="2147479696" r:id="rId20"/>
    <p:sldId id="2147479705" r:id="rId21"/>
    <p:sldId id="2147479701" r:id="rId22"/>
    <p:sldId id="2147479697" r:id="rId23"/>
    <p:sldId id="2147479698" r:id="rId24"/>
    <p:sldId id="2147479721" r:id="rId25"/>
    <p:sldId id="2147479728" r:id="rId26"/>
    <p:sldId id="2147479708" r:id="rId27"/>
    <p:sldId id="2147479732" r:id="rId28"/>
    <p:sldId id="2147479704" r:id="rId29"/>
    <p:sldId id="2147479716" r:id="rId30"/>
    <p:sldId id="2147479723" r:id="rId31"/>
    <p:sldId id="2147479717" r:id="rId32"/>
    <p:sldId id="2147479725" r:id="rId33"/>
    <p:sldId id="2147479724" r:id="rId34"/>
    <p:sldId id="2147479719" r:id="rId35"/>
    <p:sldId id="2147479718" r:id="rId36"/>
    <p:sldId id="2147479720" r:id="rId37"/>
    <p:sldId id="2147479726" r:id="rId38"/>
    <p:sldId id="2147479733" r:id="rId39"/>
    <p:sldId id="2147479722" r:id="rId40"/>
    <p:sldId id="2147479709" r:id="rId41"/>
    <p:sldId id="2147479710" r:id="rId42"/>
    <p:sldId id="2147479711" r:id="rId43"/>
    <p:sldId id="2147479712" r:id="rId44"/>
    <p:sldId id="2147479713" r:id="rId45"/>
    <p:sldId id="2147479714" r:id="rId46"/>
    <p:sldId id="2147479715" r:id="rId47"/>
    <p:sldId id="2147479702" r:id="rId48"/>
    <p:sldId id="2147479730" r:id="rId49"/>
  </p:sldIdLst>
  <p:sldSz cx="12192000" cy="6858000"/>
  <p:notesSz cx="6858000" cy="9144000"/>
  <p:embeddedFontLst>
    <p:embeddedFont>
      <p:font typeface="Cascadia Mono" panose="020B0609020000020004" pitchFamily="49" charset="0"/>
      <p:regular r:id="rId52"/>
      <p:bold r:id="rId53"/>
      <p:italic r:id="rId54"/>
      <p:boldItalic r:id="rId55"/>
    </p:embeddedFont>
    <p:embeddedFont>
      <p:font typeface="Consolas" panose="020B0609020204030204" pitchFamily="49" charset="0"/>
      <p:regular r:id="rId56"/>
      <p:bold r:id="rId57"/>
      <p:italic r:id="rId58"/>
      <p:boldItalic r:id="rId59"/>
    </p:embeddedFont>
    <p:embeddedFont>
      <p:font typeface="Lato" panose="020F0502020204030203" pitchFamily="34" charset="0"/>
      <p:regular r:id="rId60"/>
      <p:bold r:id="rId61"/>
      <p:italic r:id="rId62"/>
      <p:boldItalic r:id="rId63"/>
    </p:embeddedFont>
    <p:embeddedFont>
      <p:font typeface="Segoe UI" panose="020B0502040204020203" pitchFamily="34" charset="0"/>
      <p:regular r:id="rId64"/>
      <p:bold r:id="rId65"/>
      <p:italic r:id="rId66"/>
      <p:boldItalic r:id="rId67"/>
    </p:embeddedFont>
    <p:embeddedFont>
      <p:font typeface="Segoe UI Semibold" panose="020B0702040204020203" pitchFamily="34" charset="0"/>
      <p:regular r:id="rId68"/>
      <p:bold r:id="rId69"/>
      <p:boldItalic r:id="rId70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Build 2/3 Template Dark" id="{CC80F8C8-EE4D-4D76-85E3-9D04C9AF18F9}">
          <p14:sldIdLst>
            <p14:sldId id="2147479731"/>
          </p14:sldIdLst>
        </p14:section>
        <p14:section name="General" id="{D684342D-205C-44C4-BCDF-9F058F3C9641}">
          <p14:sldIdLst>
            <p14:sldId id="2147479692"/>
            <p14:sldId id="2147479616"/>
          </p14:sldIdLst>
        </p14:section>
        <p14:section name="Tokens" id="{0033F564-C6FF-4997-9910-D2237BDCF225}">
          <p14:sldIdLst>
            <p14:sldId id="2147479707"/>
            <p14:sldId id="2147479693"/>
            <p14:sldId id="2147479729"/>
            <p14:sldId id="2147479727"/>
            <p14:sldId id="2147479694"/>
          </p14:sldIdLst>
        </p14:section>
        <p14:section name="Embeddings" id="{91DD19DD-438C-4299-9EBE-9AA28A01985C}">
          <p14:sldIdLst>
            <p14:sldId id="2147479706"/>
            <p14:sldId id="2147479695"/>
            <p14:sldId id="2147479619"/>
            <p14:sldId id="2147479628"/>
            <p14:sldId id="2147479696"/>
          </p14:sldIdLst>
        </p14:section>
        <p14:section name="Vector DBs" id="{8E9BA609-B41D-48CD-8E4D-C93DA25ADE1E}">
          <p14:sldIdLst>
            <p14:sldId id="2147479705"/>
            <p14:sldId id="2147479701"/>
            <p14:sldId id="2147479697"/>
            <p14:sldId id="2147479698"/>
            <p14:sldId id="2147479721"/>
            <p14:sldId id="2147479728"/>
          </p14:sldIdLst>
        </p14:section>
        <p14:section name="Completions" id="{FD577653-2B81-40BA-B159-9E72D91605D5}">
          <p14:sldIdLst>
            <p14:sldId id="2147479708"/>
            <p14:sldId id="2147479732"/>
            <p14:sldId id="2147479704"/>
          </p14:sldIdLst>
        </p14:section>
        <p14:section name="RAG" id="{B819FF3D-3AEC-4DCF-A1AA-823C55AB8806}">
          <p14:sldIdLst>
            <p14:sldId id="2147479716"/>
            <p14:sldId id="2147479723"/>
            <p14:sldId id="2147479717"/>
            <p14:sldId id="2147479725"/>
          </p14:sldIdLst>
        </p14:section>
        <p14:section name="Function Calling" id="{8E7A38A5-D0BC-4228-A6A1-ECB1F4589AD9}">
          <p14:sldIdLst>
            <p14:sldId id="2147479724"/>
            <p14:sldId id="2147479719"/>
            <p14:sldId id="2147479718"/>
            <p14:sldId id="2147479720"/>
            <p14:sldId id="2147479726"/>
            <p14:sldId id="2147479733"/>
          </p14:sldIdLst>
        </p14:section>
        <p14:section name="A Scientific Look" id="{BC60F62D-CF30-4CD9-BDFF-B5A9B089F36E}">
          <p14:sldIdLst>
            <p14:sldId id="2147479722"/>
            <p14:sldId id="2147479709"/>
            <p14:sldId id="2147479710"/>
            <p14:sldId id="2147479711"/>
            <p14:sldId id="2147479712"/>
            <p14:sldId id="2147479713"/>
            <p14:sldId id="2147479714"/>
            <p14:sldId id="2147479715"/>
            <p14:sldId id="2147479702"/>
            <p14:sldId id="214747973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7251F"/>
    <a:srgbClr val="FFC267"/>
    <a:srgbClr val="A39E98"/>
    <a:srgbClr val="F38B3C"/>
    <a:srgbClr val="006EB6"/>
    <a:srgbClr val="10069F"/>
    <a:srgbClr val="2A446F"/>
    <a:srgbClr val="D4EC8E"/>
    <a:srgbClr val="FF5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11"/>
    <p:restoredTop sz="88117" autoAdjust="0"/>
  </p:normalViewPr>
  <p:slideViewPr>
    <p:cSldViewPr snapToGrid="0">
      <p:cViewPr varScale="1">
        <p:scale>
          <a:sx n="87" d="100"/>
          <a:sy n="87" d="100"/>
        </p:scale>
        <p:origin x="784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7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10.fntdata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8" Type="http://schemas.openxmlformats.org/officeDocument/2006/relationships/slide" Target="slides/slide1.xml"/><Relationship Id="rId51" Type="http://schemas.openxmlformats.org/officeDocument/2006/relationships/handoutMaster" Target="handoutMasters/handoutMaster1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font" Target="fonts/font6.fntdata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4.fntdata"/><Relationship Id="rId7" Type="http://schemas.openxmlformats.org/officeDocument/2006/relationships/slideMaster" Target="slideMasters/slideMaster4.xml"/><Relationship Id="rId7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7/18/2025 4:24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7/18/2025 4:24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7/18/2025 4:24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12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7/18/2025 4:24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062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jpe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jpe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jpeg"/><Relationship Id="rId4" Type="http://schemas.openxmlformats.org/officeDocument/2006/relationships/image" Target="../media/image11.jpeg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4E96E296-7413-F3F0-E561-775B4B33435B}"/>
              </a:ext>
            </a:extLst>
          </p:cNvPr>
          <p:cNvGrpSpPr/>
          <p:nvPr userDrawn="1"/>
        </p:nvGrpSpPr>
        <p:grpSpPr>
          <a:xfrm>
            <a:off x="10896567" y="1673456"/>
            <a:ext cx="954923" cy="1211895"/>
            <a:chOff x="9986527" y="4654654"/>
            <a:chExt cx="950559" cy="120635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1980B65-714F-B48C-C4B5-5F79FB7F1A14}"/>
                </a:ext>
              </a:extLst>
            </p:cNvPr>
            <p:cNvSpPr/>
            <p:nvPr userDrawn="1"/>
          </p:nvSpPr>
          <p:spPr bwMode="auto">
            <a:xfrm>
              <a:off x="10102913" y="4654654"/>
              <a:ext cx="726141" cy="726141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D79FEEA-451F-F758-3BE1-76E4000C7D82}"/>
                </a:ext>
              </a:extLst>
            </p:cNvPr>
            <p:cNvSpPr txBox="1"/>
            <p:nvPr userDrawn="1"/>
          </p:nvSpPr>
          <p:spPr>
            <a:xfrm>
              <a:off x="9986527" y="5510090"/>
              <a:ext cx="950559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Brown (Black)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1</a:t>
              </a:r>
            </a:p>
          </p:txBody>
        </p:sp>
      </p:grpSp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5268273-DDB6-65E6-1114-C1EA5EC09B9D}"/>
              </a:ext>
            </a:extLst>
          </p:cNvPr>
          <p:cNvGrpSpPr/>
          <p:nvPr userDrawn="1"/>
        </p:nvGrpSpPr>
        <p:grpSpPr>
          <a:xfrm>
            <a:off x="4384477" y="1673456"/>
            <a:ext cx="3825798" cy="4380259"/>
            <a:chOff x="4546219" y="674255"/>
            <a:chExt cx="4896795" cy="560647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D181A46-F386-5818-50E6-01D00CF88653}"/>
                </a:ext>
              </a:extLst>
            </p:cNvPr>
            <p:cNvGrpSpPr/>
            <p:nvPr userDrawn="1"/>
          </p:nvGrpSpPr>
          <p:grpSpPr>
            <a:xfrm>
              <a:off x="4546219" y="674255"/>
              <a:ext cx="1549781" cy="2678546"/>
              <a:chOff x="4906436" y="1062182"/>
              <a:chExt cx="1549781" cy="2678546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DB53C3B-D432-C991-8AF2-3A64766B91BC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4B8BD2-EE0E-489C-6D41-541E66EE1A1F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10069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31C647-A49A-CC17-ECFF-B7996B60C88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Logo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072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100 95 0 3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16 6 159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#10069f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6973085-183A-7EFB-6032-37C36CA1C0B5}"/>
                </a:ext>
              </a:extLst>
            </p:cNvPr>
            <p:cNvGrpSpPr/>
            <p:nvPr userDrawn="1"/>
          </p:nvGrpSpPr>
          <p:grpSpPr>
            <a:xfrm>
              <a:off x="6219726" y="674255"/>
              <a:ext cx="1549781" cy="2678546"/>
              <a:chOff x="4906436" y="1062182"/>
              <a:chExt cx="1549781" cy="2678546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2FAC36D-7A39-9B4D-8518-1A900F82D4A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2D3F6F7-D200-16D5-900D-558B9593C5D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006EB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2AD426-B71E-F0BB-2393-FEFF396396A6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Secondary Blue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300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100 35 0 0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0 110 82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#006EB6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AA64706-2A02-F153-FDDF-BB78C9AF2447}"/>
                </a:ext>
              </a:extLst>
            </p:cNvPr>
            <p:cNvGrpSpPr/>
            <p:nvPr userDrawn="1"/>
          </p:nvGrpSpPr>
          <p:grpSpPr>
            <a:xfrm>
              <a:off x="7893233" y="674255"/>
              <a:ext cx="1549781" cy="2678546"/>
              <a:chOff x="4906436" y="1062182"/>
              <a:chExt cx="1549781" cy="2678546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F076DAE1-355F-4A00-B88B-FF19029D3FD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FB9E435-6462-26A2-05EE-A78DA715FD36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27251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C89586-F402-CA34-94E1-B99DEA26470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Process Black C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 Black C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0 0 0 100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39 37 31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#27251F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46C2550-F7AA-1F93-E509-B3A2917E5C75}"/>
                </a:ext>
              </a:extLst>
            </p:cNvPr>
            <p:cNvGrpSpPr/>
            <p:nvPr userDrawn="1"/>
          </p:nvGrpSpPr>
          <p:grpSpPr>
            <a:xfrm>
              <a:off x="4546219" y="3602182"/>
              <a:ext cx="1549781" cy="2678546"/>
              <a:chOff x="4906436" y="1062182"/>
              <a:chExt cx="1549781" cy="2678546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804A8BFD-DCCC-9D91-8961-4774AEE1E059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EEA6297-BA68-D158-6F35-DE3ACD57ACFE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A39E9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F02A43-E562-0263-5F29-2888E6AE03F4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Grey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402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10 9 13 31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163 158 152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#A39E98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AD288C0-484E-EA24-8075-4B17EBFA1078}"/>
                </a:ext>
              </a:extLst>
            </p:cNvPr>
            <p:cNvGrpSpPr/>
            <p:nvPr userDrawn="1"/>
          </p:nvGrpSpPr>
          <p:grpSpPr>
            <a:xfrm>
              <a:off x="6219726" y="3602182"/>
              <a:ext cx="1549781" cy="2678546"/>
              <a:chOff x="4906436" y="1062182"/>
              <a:chExt cx="1549781" cy="2678546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2F0A6A2B-ED8D-510D-D1F4-5511C01A097D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6D062EE-81F4-2713-E1FE-AD94199DD52B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FC267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7A6C5D5-53A8-54A5-CFC2-39024875CE57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Yellow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135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0 18 61 0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255 194 103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#FFC267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A9992CD-B104-6F37-DC11-7F05C5B8B99C}"/>
                </a:ext>
              </a:extLst>
            </p:cNvPr>
            <p:cNvGrpSpPr/>
            <p:nvPr userDrawn="1"/>
          </p:nvGrpSpPr>
          <p:grpSpPr>
            <a:xfrm>
              <a:off x="7893233" y="3602182"/>
              <a:ext cx="1549781" cy="2678546"/>
              <a:chOff x="4906436" y="1062182"/>
              <a:chExt cx="1549781" cy="2678546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A52FC2EE-EBAA-8E62-7DC2-0C2EA17EF9D6}"/>
                  </a:ext>
                </a:extLst>
              </p:cNvPr>
              <p:cNvSpPr/>
              <p:nvPr userDrawn="1"/>
            </p:nvSpPr>
            <p:spPr bwMode="auto">
              <a:xfrm>
                <a:off x="4906436" y="1062182"/>
                <a:ext cx="1549781" cy="2678546"/>
              </a:xfrm>
              <a:prstGeom prst="roundRect">
                <a:avLst>
                  <a:gd name="adj" fmla="val 4290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54017" dist="38100" dir="5400000" algn="t" rotWithShape="0">
                  <a:prstClr val="black">
                    <a:alpha val="32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20E0168-5048-38A1-E29E-81ED1693D5E5}"/>
                  </a:ext>
                </a:extLst>
              </p:cNvPr>
              <p:cNvSpPr/>
              <p:nvPr userDrawn="1"/>
            </p:nvSpPr>
            <p:spPr bwMode="auto">
              <a:xfrm>
                <a:off x="5030162" y="1173017"/>
                <a:ext cx="1302327" cy="1302327"/>
              </a:xfrm>
              <a:prstGeom prst="rect">
                <a:avLst/>
              </a:prstGeom>
              <a:solidFill>
                <a:srgbClr val="F38B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ES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A9937D-D32F-2639-F1AF-38C41E6D0363}"/>
                  </a:ext>
                </a:extLst>
              </p:cNvPr>
              <p:cNvSpPr txBox="1"/>
              <p:nvPr userDrawn="1"/>
            </p:nvSpPr>
            <p:spPr>
              <a:xfrm>
                <a:off x="5030162" y="2594606"/>
                <a:ext cx="1317144" cy="971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ES" sz="800" b="0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Orange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Pantone: 144 U</a:t>
                </a:r>
              </a:p>
              <a:p>
                <a:pPr algn="l">
                  <a:lnSpc>
                    <a:spcPct val="110000"/>
                  </a:lnSpc>
                </a:pP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CMYK: </a:t>
                </a:r>
                <a:r>
                  <a:rPr lang="en-ES" sz="800" b="0" dirty="0"/>
                  <a:t>0 43 90 0</a:t>
                </a:r>
                <a:endParaRPr lang="en-ES" sz="800" b="1" dirty="0"/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RGB: </a:t>
                </a:r>
                <a:r>
                  <a:rPr lang="en-ES" sz="800" b="0" dirty="0"/>
                  <a:t>243 139 60</a:t>
                </a:r>
              </a:p>
              <a:p>
                <a:pPr algn="l">
                  <a:lnSpc>
                    <a:spcPct val="110000"/>
                  </a:lnSpc>
                </a:pPr>
                <a:r>
                  <a:rPr lang="en-ES" sz="800" b="1" dirty="0"/>
                  <a:t>HEX: </a:t>
                </a:r>
                <a:r>
                  <a:rPr lang="en-ES" sz="800" b="0" dirty="0"/>
                  <a:t>#F38B3C</a:t>
                </a:r>
              </a:p>
            </p:txBody>
          </p:sp>
        </p:grpSp>
      </p:grpSp>
      <p:sp>
        <p:nvSpPr>
          <p:cNvPr id="63" name="Title 2">
            <a:extLst>
              <a:ext uri="{FF2B5EF4-FFF2-40B4-BE49-F238E27FC236}">
                <a16:creationId xmlns:a16="http://schemas.microsoft.com/office/drawing/2014/main" id="{45B21E15-2F45-5F90-9228-76D347770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5192" y="422287"/>
            <a:ext cx="2614261" cy="618631"/>
          </a:xfrm>
        </p:spPr>
        <p:txBody>
          <a:bodyPr tIns="64008"/>
          <a:lstStyle>
            <a:lvl1pPr>
              <a:defRPr sz="36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Color guide</a:t>
            </a:r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EF05B75A-3EFD-C6BD-CC9A-98575C3062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85192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Official color palette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1802949-F9B8-A728-E2F3-EB6B22422CF7}"/>
              </a:ext>
            </a:extLst>
          </p:cNvPr>
          <p:cNvGrpSpPr/>
          <p:nvPr userDrawn="1"/>
        </p:nvGrpSpPr>
        <p:grpSpPr>
          <a:xfrm>
            <a:off x="10177725" y="1673456"/>
            <a:ext cx="742985" cy="1194135"/>
            <a:chOff x="9139515" y="1634631"/>
            <a:chExt cx="739590" cy="118867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00D6FC7-A6EF-5C02-1722-1B2599ED2096}"/>
                </a:ext>
              </a:extLst>
            </p:cNvPr>
            <p:cNvSpPr/>
            <p:nvPr userDrawn="1"/>
          </p:nvSpPr>
          <p:spPr bwMode="auto">
            <a:xfrm>
              <a:off x="9152964" y="1634631"/>
              <a:ext cx="726141" cy="726141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9C7EF6-40C2-ED86-322D-6DB85F17DA73}"/>
                </a:ext>
              </a:extLst>
            </p:cNvPr>
            <p:cNvSpPr txBox="1"/>
            <p:nvPr userDrawn="1"/>
          </p:nvSpPr>
          <p:spPr>
            <a:xfrm>
              <a:off x="9139515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Text 2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A3226E7-8457-6357-07DE-AC411A990DF6}"/>
              </a:ext>
            </a:extLst>
          </p:cNvPr>
          <p:cNvGrpSpPr/>
          <p:nvPr userDrawn="1"/>
        </p:nvGrpSpPr>
        <p:grpSpPr>
          <a:xfrm>
            <a:off x="9353984" y="3081823"/>
            <a:ext cx="735042" cy="1172944"/>
            <a:chOff x="8954994" y="3188618"/>
            <a:chExt cx="731683" cy="116758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A9422D6-3C7A-111C-B21A-75A9163FE401}"/>
                </a:ext>
              </a:extLst>
            </p:cNvPr>
            <p:cNvSpPr/>
            <p:nvPr userDrawn="1"/>
          </p:nvSpPr>
          <p:spPr bwMode="auto">
            <a:xfrm>
              <a:off x="8960536" y="3188618"/>
              <a:ext cx="726141" cy="726141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75F84E9-2C8E-11DA-0BF0-E7D511F68923}"/>
                </a:ext>
              </a:extLst>
            </p:cNvPr>
            <p:cNvSpPr txBox="1"/>
            <p:nvPr userDrawn="1"/>
          </p:nvSpPr>
          <p:spPr>
            <a:xfrm>
              <a:off x="8954994" y="4005281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Orange Accent 2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4009F47-6E71-4E04-99ED-8308633A6F10}"/>
              </a:ext>
            </a:extLst>
          </p:cNvPr>
          <p:cNvGrpSpPr/>
          <p:nvPr userDrawn="1"/>
        </p:nvGrpSpPr>
        <p:grpSpPr>
          <a:xfrm>
            <a:off x="10132820" y="3081823"/>
            <a:ext cx="846305" cy="1194136"/>
            <a:chOff x="10995832" y="1634630"/>
            <a:chExt cx="842438" cy="118868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ED1A173-A891-D04F-733C-8D05109D9F1B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01661A-7274-EE78-CEEF-3DF3155A4F35}"/>
                </a:ext>
              </a:extLst>
            </p:cNvPr>
            <p:cNvSpPr txBox="1"/>
            <p:nvPr userDrawn="1"/>
          </p:nvSpPr>
          <p:spPr>
            <a:xfrm>
              <a:off x="10995832" y="2472389"/>
              <a:ext cx="84243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Orange Accent 3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AE2AA73-D9F1-2911-A2DA-499F14D18E8E}"/>
              </a:ext>
            </a:extLst>
          </p:cNvPr>
          <p:cNvGrpSpPr/>
          <p:nvPr userDrawn="1"/>
        </p:nvGrpSpPr>
        <p:grpSpPr>
          <a:xfrm>
            <a:off x="8440215" y="1673456"/>
            <a:ext cx="864574" cy="1190104"/>
            <a:chOff x="9207047" y="332730"/>
            <a:chExt cx="860623" cy="118466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BBE73C9-B310-3606-B3C2-D4B9707CE865}"/>
                </a:ext>
              </a:extLst>
            </p:cNvPr>
            <p:cNvSpPr/>
            <p:nvPr userDrawn="1"/>
          </p:nvSpPr>
          <p:spPr bwMode="auto">
            <a:xfrm>
              <a:off x="9274288" y="332730"/>
              <a:ext cx="726141" cy="72614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9C5B59E-2CD0-FADF-2490-F4C77AEAFA92}"/>
                </a:ext>
              </a:extLst>
            </p:cNvPr>
            <p:cNvSpPr txBox="1"/>
            <p:nvPr userDrawn="1"/>
          </p:nvSpPr>
          <p:spPr>
            <a:xfrm>
              <a:off x="9207047" y="1166475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White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1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6C2C8C6-3968-63AC-6C67-7961090D04AE}"/>
              </a:ext>
            </a:extLst>
          </p:cNvPr>
          <p:cNvGrpSpPr/>
          <p:nvPr userDrawn="1"/>
        </p:nvGrpSpPr>
        <p:grpSpPr>
          <a:xfrm>
            <a:off x="10976581" y="3081823"/>
            <a:ext cx="828544" cy="1201585"/>
            <a:chOff x="10647331" y="3170566"/>
            <a:chExt cx="824757" cy="119609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84D6906-905A-D8A2-0A19-E6BC2FA8DD16}"/>
                </a:ext>
              </a:extLst>
            </p:cNvPr>
            <p:cNvSpPr/>
            <p:nvPr userDrawn="1"/>
          </p:nvSpPr>
          <p:spPr bwMode="auto">
            <a:xfrm>
              <a:off x="10703855" y="3170566"/>
              <a:ext cx="726141" cy="726141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E0D760E-2B0E-9474-8FBB-2DB054BB9650}"/>
                </a:ext>
              </a:extLst>
            </p:cNvPr>
            <p:cNvSpPr txBox="1"/>
            <p:nvPr userDrawn="1"/>
          </p:nvSpPr>
          <p:spPr>
            <a:xfrm>
              <a:off x="10647331" y="4015739"/>
              <a:ext cx="824757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Light Yellow Accent 4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6096AC6-84A2-1F2D-7AB5-829BF2E43133}"/>
              </a:ext>
            </a:extLst>
          </p:cNvPr>
          <p:cNvGrpSpPr/>
          <p:nvPr userDrawn="1"/>
        </p:nvGrpSpPr>
        <p:grpSpPr>
          <a:xfrm>
            <a:off x="9292000" y="1673456"/>
            <a:ext cx="864574" cy="1211895"/>
            <a:chOff x="10999685" y="5510586"/>
            <a:chExt cx="860623" cy="120635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0226CB6-0D90-A991-4A75-A160015E9466}"/>
                </a:ext>
              </a:extLst>
            </p:cNvPr>
            <p:cNvSpPr/>
            <p:nvPr userDrawn="1"/>
          </p:nvSpPr>
          <p:spPr bwMode="auto">
            <a:xfrm>
              <a:off x="11066926" y="5510586"/>
              <a:ext cx="726141" cy="726141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4975F86-54DC-033D-624B-366CC7D8889F}"/>
                </a:ext>
              </a:extLst>
            </p:cNvPr>
            <p:cNvSpPr txBox="1"/>
            <p:nvPr userDrawn="1"/>
          </p:nvSpPr>
          <p:spPr>
            <a:xfrm>
              <a:off x="10999685" y="6366022"/>
              <a:ext cx="860623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Tan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Backround 2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347900C-BBA9-9456-63CE-211EC209B214}"/>
              </a:ext>
            </a:extLst>
          </p:cNvPr>
          <p:cNvGrpSpPr/>
          <p:nvPr userDrawn="1"/>
        </p:nvGrpSpPr>
        <p:grpSpPr>
          <a:xfrm>
            <a:off x="8484127" y="4478248"/>
            <a:ext cx="736554" cy="1173680"/>
            <a:chOff x="9159371" y="5510586"/>
            <a:chExt cx="733188" cy="1168317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FAD6B3D-D231-158F-3826-EF2A7EE667F3}"/>
                </a:ext>
              </a:extLst>
            </p:cNvPr>
            <p:cNvSpPr/>
            <p:nvPr userDrawn="1"/>
          </p:nvSpPr>
          <p:spPr bwMode="auto">
            <a:xfrm>
              <a:off x="9166417" y="5510586"/>
              <a:ext cx="726141" cy="72614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0CCDD2D-8F67-B9A2-3225-DD556FB9D715}"/>
                </a:ext>
              </a:extLst>
            </p:cNvPr>
            <p:cNvSpPr txBox="1"/>
            <p:nvPr userDrawn="1"/>
          </p:nvSpPr>
          <p:spPr>
            <a:xfrm>
              <a:off x="9159371" y="6327982"/>
              <a:ext cx="733188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Dark Blue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5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A806239-93CE-E696-CEC7-774938068605}"/>
              </a:ext>
            </a:extLst>
          </p:cNvPr>
          <p:cNvGrpSpPr/>
          <p:nvPr userDrawn="1"/>
        </p:nvGrpSpPr>
        <p:grpSpPr>
          <a:xfrm>
            <a:off x="9353984" y="4478248"/>
            <a:ext cx="729474" cy="1173680"/>
            <a:chOff x="9821687" y="4807360"/>
            <a:chExt cx="726141" cy="116831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6C89B83-99C4-6EEF-977C-EB40FF7210A6}"/>
                </a:ext>
              </a:extLst>
            </p:cNvPr>
            <p:cNvSpPr/>
            <p:nvPr userDrawn="1"/>
          </p:nvSpPr>
          <p:spPr bwMode="auto">
            <a:xfrm>
              <a:off x="9821687" y="4807360"/>
              <a:ext cx="726141" cy="726141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503CE16-E7DC-C80A-4E38-6334054816BF}"/>
                </a:ext>
              </a:extLst>
            </p:cNvPr>
            <p:cNvSpPr txBox="1"/>
            <p:nvPr userDrawn="1"/>
          </p:nvSpPr>
          <p:spPr>
            <a:xfrm>
              <a:off x="9837986" y="5624756"/>
              <a:ext cx="709842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Grey</a:t>
              </a:r>
            </a:p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6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EFFD546-DB02-9962-AB87-6862068191B8}"/>
              </a:ext>
            </a:extLst>
          </p:cNvPr>
          <p:cNvGrpSpPr/>
          <p:nvPr userDrawn="1"/>
        </p:nvGrpSpPr>
        <p:grpSpPr>
          <a:xfrm>
            <a:off x="8497925" y="3081823"/>
            <a:ext cx="742480" cy="1194136"/>
            <a:chOff x="11053981" y="1634630"/>
            <a:chExt cx="739087" cy="118868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14D4205-45AA-00CD-13C4-0D5AC3AFF8C6}"/>
                </a:ext>
              </a:extLst>
            </p:cNvPr>
            <p:cNvSpPr/>
            <p:nvPr userDrawn="1"/>
          </p:nvSpPr>
          <p:spPr bwMode="auto">
            <a:xfrm>
              <a:off x="11053981" y="1634630"/>
              <a:ext cx="726141" cy="726141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238809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E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644DFA7-819F-A573-D32A-9EF9FE56FCF2}"/>
                </a:ext>
              </a:extLst>
            </p:cNvPr>
            <p:cNvSpPr txBox="1"/>
            <p:nvPr userDrawn="1"/>
          </p:nvSpPr>
          <p:spPr>
            <a:xfrm>
              <a:off x="11066927" y="2472389"/>
              <a:ext cx="726141" cy="350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Red</a:t>
              </a:r>
              <a:b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ES" sz="800" b="0" i="0" dirty="0">
                  <a:latin typeface="Segoe UI" panose="020B0502040204020203" pitchFamily="34" charset="0"/>
                  <a:cs typeface="Segoe UI" panose="020B0502040204020203" pitchFamily="34" charset="0"/>
                </a:rPr>
                <a:t>Accent 1</a:t>
              </a:r>
            </a:p>
          </p:txBody>
        </p:sp>
      </p:grpSp>
      <p:sp>
        <p:nvSpPr>
          <p:cNvPr id="92" name="Text Placeholder 4">
            <a:extLst>
              <a:ext uri="{FF2B5EF4-FFF2-40B4-BE49-F238E27FC236}">
                <a16:creationId xmlns:a16="http://schemas.microsoft.com/office/drawing/2014/main" id="{03202299-7FCC-932E-D43F-8567CD21FF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7765" y="1253858"/>
            <a:ext cx="2614261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 err="1"/>
              <a:t>Powerpoint</a:t>
            </a:r>
            <a:r>
              <a:rPr lang="en-US" dirty="0"/>
              <a:t> </a:t>
            </a:r>
            <a:r>
              <a:rPr lang="en-US" dirty="0" err="1"/>
              <a:t>Daenet</a:t>
            </a:r>
            <a:r>
              <a:rPr lang="en-US" dirty="0"/>
              <a:t> Palette</a:t>
            </a:r>
          </a:p>
        </p:txBody>
      </p:sp>
    </p:spTree>
    <p:extLst>
      <p:ext uri="{BB962C8B-B14F-4D97-AF65-F5344CB8AC3E}">
        <p14:creationId xmlns:p14="http://schemas.microsoft.com/office/powerpoint/2010/main" val="29351748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384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5583685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27242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34313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27524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36265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 userDrawn="1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36291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024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1591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51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284817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0A38363-2224-F053-FBE8-C3FAC975A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839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userDrawn="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47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94454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4237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01034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07665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90349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>
          <p15:clr>
            <a:srgbClr val="5ACBF0"/>
          </p15:clr>
        </p15:guide>
        <p15:guide id="5" orient="horz" pos="2223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8692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8132955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04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97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3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9801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28686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76442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563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563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06120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454024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323699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40827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21995441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268808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395667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55015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29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313874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656216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37978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09337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5753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8195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738896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8859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41732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183898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414971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04344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17231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52811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45446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9625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804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6144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18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01538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8776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90838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25136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21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28A2B-198A-65E6-6DD8-A4718C9B45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BE4371C-0AA1-9FBA-7235-7CC3EF9E08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080" y="32023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87027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6059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7" y="585788"/>
            <a:ext cx="6510337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24772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61602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976311" y="1710393"/>
            <a:ext cx="1779985" cy="1779985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8507688" y="1710393"/>
            <a:ext cx="1779984" cy="1779984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976311" y="3955672"/>
            <a:ext cx="1779985" cy="1779985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5F0AF4-A8D8-9313-BD99-9975EE8EC9D2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8507688" y="3974446"/>
            <a:ext cx="1779984" cy="1779984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A2109B-88E3-00D9-43B1-E010E0857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43353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D7B208-E884-E351-276C-7571A017F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9DBC425-1CF6-A099-E13B-56778CB3F2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74730" y="354513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F608EA3-32F2-F4B3-7D16-3FC1E91841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43353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161A040-5024-C68A-4376-203049D047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74730" y="5790414"/>
            <a:ext cx="1845900" cy="21544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Competence Name</a:t>
            </a:r>
          </a:p>
        </p:txBody>
      </p:sp>
    </p:spTree>
    <p:extLst>
      <p:ext uri="{BB962C8B-B14F-4D97-AF65-F5344CB8AC3E}">
        <p14:creationId xmlns:p14="http://schemas.microsoft.com/office/powerpoint/2010/main" val="27386342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545705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96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9640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8029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3841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978534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70E352-FC4E-7B98-BBDA-442666A14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793955" y="1"/>
            <a:ext cx="17225367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4297901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EE4929C-71E0-8192-C0E6-0FBAFF4942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6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C27CCE7E-F2C7-06E0-8F7E-43D59B10E30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268659" y="74787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02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56685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07464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 userDrawn="1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82413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orient="horz" pos="2223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46914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40422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 userDrawn="1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 userDrawn="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612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526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 userDrawn="1">
          <p15:clr>
            <a:srgbClr val="5ACBF0"/>
          </p15:clr>
        </p15:guide>
        <p15:guide id="32" pos="4494" userDrawn="1">
          <p15:clr>
            <a:srgbClr val="5ACBF0"/>
          </p15:clr>
        </p15:guide>
        <p15:guide id="33" pos="5811" userDrawn="1">
          <p15:clr>
            <a:srgbClr val="5ACBF0"/>
          </p15:clr>
        </p15:guide>
        <p15:guide id="34" pos="5998" userDrawn="1">
          <p15:clr>
            <a:srgbClr val="5ACBF0"/>
          </p15:clr>
        </p15:guide>
        <p15:guide id="35" pos="3653" userDrawn="1">
          <p15:clr>
            <a:srgbClr val="A4A3A4"/>
          </p15:clr>
        </p15:guide>
        <p15:guide id="36" pos="5151" userDrawn="1">
          <p15:clr>
            <a:srgbClr val="A4A3A4"/>
          </p15:clr>
        </p15:guide>
        <p15:guide id="37" pos="6652" userDrawn="1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19FC2-5E72-661D-355F-050D690832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35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6DC5A-6B44-40DE-866E-551057F73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C6043E0-5EC7-5E8D-49F5-BE07A66CCD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5F0E574-8D65-FD2C-8DE3-36010D4A2193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504C36-2D91-E0CC-7055-684A5094DE3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AD219EC-53C9-E07C-FBA2-2C3552F8EF08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6722780-4BAE-3161-F01D-484EB1FF6394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643910-282F-8C7F-ECA3-F811C8C4CB7B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ECC71E-8DC6-8B83-685D-B438C0E1F5B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BA0F46D-B437-C0AC-DF26-8880BAC95310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F541C-82D8-A744-B98F-53D6D3BDB501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8619ED-46A6-7761-68D3-F73E436A6A6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365668-FEE7-2E0A-390B-656E4068A6F7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7FDF5-E852-2BBD-38D2-0A37B7CFB4D4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C46C40-BA5A-FFA6-358E-148CB26FED2A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888494-B3AE-5DCD-BF4D-85F451A8E542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226DDC-29A2-114C-6483-5E79184D7841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4BE066-4F3E-D419-DA9F-FAE1F626250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701449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FC2A2BF-475E-2D0C-9E33-4759D9E566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86CC36B-12D9-75A4-A84F-1A211005F1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1500" y="571500"/>
            <a:ext cx="1724541" cy="109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5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274DB-3AB3-5BAB-1181-B287493F77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8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26C050F-2771-75D0-94C4-C47AB8CA79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724CD48-125C-4966-FCCF-636D32275A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5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4669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6475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9517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7315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49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70597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3899869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Grafik 2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FD8B728C-8F61-40E0-DC6B-060CD7710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76860" y="495300"/>
            <a:ext cx="155665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8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 userDrawn="1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1694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0588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001291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78395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70414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894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74347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97814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87421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652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54" y="507999"/>
            <a:ext cx="10678493" cy="57618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6753" y="1485899"/>
            <a:ext cx="11642165" cy="4550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408F4A2-7C48-40BC-9BCA-B4CA02D6C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919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712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712523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59637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21600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415020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81041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CC5D7-4ABF-D493-55B6-1AFFD3F94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822" r="39186" b="8498"/>
          <a:stretch/>
        </p:blipFill>
        <p:spPr>
          <a:xfrm>
            <a:off x="9701694" y="688"/>
            <a:ext cx="2490306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2683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5737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5207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51208-04F9-B88A-0DAF-BB6408D8DF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673"/>
          <a:stretch/>
        </p:blipFill>
        <p:spPr>
          <a:xfrm>
            <a:off x="10813897" y="0"/>
            <a:ext cx="13781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5737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270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576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1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3344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11567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62555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6930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48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DAENET GmbH ACP Digital. All rights reserved.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73A86B-5B95-DE2D-C214-9EAEB16FB8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4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988DF8DB-9DFA-9A39-3294-F2EC58D8A1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2080" y="138728"/>
            <a:ext cx="15216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0307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381509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69127E-6BAF-7346-9F26-9B2D94B221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3934707" y="0"/>
            <a:ext cx="17225369" cy="6858000"/>
          </a:xfrm>
          <a:prstGeom prst="rect">
            <a:avLst/>
          </a:prstGeom>
        </p:spPr>
      </p:pic>
      <p:pic>
        <p:nvPicPr>
          <p:cNvPr id="2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67C0ECFC-34E8-08AF-B91B-44820B4F95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6036" y="137351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2990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E4DBD7-A9D6-4E7F-F553-94785A9A47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54D332A-3D59-23E1-A684-A8EE317AF57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0" y="1"/>
            <a:ext cx="17225367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CA18E5F-6DC9-1238-7DFE-C1C8B96536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9131" y="1703716"/>
            <a:ext cx="429790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Semantic Kernel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40EA237-E174-87F3-3AC3-F26735C9FE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5231301"/>
            <a:ext cx="269688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By Damir Dobric</a:t>
            </a:r>
          </a:p>
        </p:txBody>
      </p:sp>
      <p:pic>
        <p:nvPicPr>
          <p:cNvPr id="10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76C1817E-0721-25F9-9DB9-7A2190F6BAB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95918" y="238416"/>
            <a:ext cx="1415020" cy="90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32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3" name="MS logo white - EMF" descr="Microsoft logo white text version">
            <a:extLst>
              <a:ext uri="{FF2B5EF4-FFF2-40B4-BE49-F238E27FC236}">
                <a16:creationId xmlns:a16="http://schemas.microsoft.com/office/drawing/2014/main" id="{D9DE1339-6DEB-4603-570D-DA7B060B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245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593CBF-0B29-242E-AE04-D6E54E1B9C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1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 userDrawn="1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04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515F9CCB-7198-7F90-F83C-A89242514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32128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&amp; Non-bulleted tex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8030DD-3BB5-0061-77BF-4DB2FADDB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46340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BB8642AA-5A4F-D3A6-F93E-1AF407A4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2535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fik 21" descr="Ein Bild, das Schrift, Text, Grafiken, Screenshot enthält.&#10;&#10;Automatisch generierte Beschreibung">
            <a:extLst>
              <a:ext uri="{FF2B5EF4-FFF2-40B4-BE49-F238E27FC236}">
                <a16:creationId xmlns:a16="http://schemas.microsoft.com/office/drawing/2014/main" id="{A1FD2F25-96CC-AEDB-AF80-24AC38254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8918" y="541766"/>
            <a:ext cx="880000" cy="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459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69722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9795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 userDrawn="1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C3A46E-5C3D-D9AE-A668-4F27AB749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506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05714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 userDrawn="1">
          <p15:clr>
            <a:srgbClr val="5ACBF0"/>
          </p15:clr>
        </p15:guide>
        <p15:guide id="31" pos="5808" userDrawn="1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10804213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668693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89106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18490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52939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9739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296" userDrawn="1">
          <p15:clr>
            <a:srgbClr val="5ACBF0"/>
          </p15:clr>
        </p15:guide>
        <p15:guide id="32" pos="4512" userDrawn="1">
          <p15:clr>
            <a:srgbClr val="5ACBF0"/>
          </p15:clr>
        </p15:guide>
        <p15:guide id="33" pos="5808" userDrawn="1">
          <p15:clr>
            <a:srgbClr val="5ACBF0"/>
          </p15:clr>
        </p15:guide>
        <p15:guide id="34" pos="6000" userDrawn="1">
          <p15:clr>
            <a:srgbClr val="5ACBF0"/>
          </p15:clr>
        </p15:guide>
        <p15:guide id="35" pos="3648" userDrawn="1">
          <p15:clr>
            <a:srgbClr val="A4A3A4"/>
          </p15:clr>
        </p15:guide>
        <p15:guide id="36" pos="5160" userDrawn="1">
          <p15:clr>
            <a:srgbClr val="A4A3A4"/>
          </p15:clr>
        </p15:guide>
        <p15:guide id="37" pos="6648" userDrawn="1">
          <p15:clr>
            <a:srgbClr val="A4A3A4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</a:t>
            </a:r>
          </a:p>
          <a:p>
            <a:pPr marL="228600" lvl="0" indent="-228600" algn="ctr"/>
            <a:r>
              <a:rPr lang="en-US"/>
              <a:t>here or click or tap icon </a:t>
            </a:r>
          </a:p>
          <a:p>
            <a:pPr marL="228600" lvl="0" indent="-228600" algn="ctr"/>
            <a:r>
              <a:rPr lang="en-US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137319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37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0815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 userDrawn="1">
          <p15:clr>
            <a:srgbClr val="5ACBF0"/>
          </p15:clr>
        </p15:guide>
        <p15:guide id="7" pos="5250" userDrawn="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99094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6" pos="5175" userDrawn="1">
          <p15:clr>
            <a:srgbClr val="5ACBF0"/>
          </p15:clr>
        </p15:guide>
        <p15:guide id="12" pos="5543" userDrawn="1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878" userDrawn="1">
          <p15:clr>
            <a:srgbClr val="5ACBF0"/>
          </p15:clr>
        </p15:guide>
        <p15:guide id="16" pos="4763" userDrawn="1">
          <p15:clr>
            <a:srgbClr val="5ACBF0"/>
          </p15:clr>
        </p15:guide>
        <p15:guide id="17" pos="6427" userDrawn="1">
          <p15:clr>
            <a:srgbClr val="5ACBF0"/>
          </p15:clr>
        </p15:guide>
        <p15:guide id="18" pos="5064" userDrawn="1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85594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 userDrawn="1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 userDrawn="1">
          <p15:clr>
            <a:srgbClr val="5ACBF0"/>
          </p15:clr>
        </p15:guide>
        <p15:guide id="15" pos="4268" userDrawn="1">
          <p15:clr>
            <a:srgbClr val="5ACBF0"/>
          </p15:clr>
        </p15:guide>
        <p15:guide id="16" pos="4521" userDrawn="1">
          <p15:clr>
            <a:srgbClr val="5ACBF0"/>
          </p15:clr>
        </p15:guide>
        <p15:guide id="17" pos="5790" userDrawn="1">
          <p15:clr>
            <a:srgbClr val="5ACBF0"/>
          </p15:clr>
        </p15:guide>
        <p15:guide id="18" pos="6042" userDrawn="1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25323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 userDrawn="1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343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 userDrawn="1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 userDrawn="1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275509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 userDrawn="1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 userDrawn="1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83777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569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3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72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slideLayout" Target="../slideLayouts/slideLayout71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70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35" Type="http://schemas.openxmlformats.org/officeDocument/2006/relationships/slideLayout" Target="../slideLayouts/slideLayout73.xml"/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1.xml"/><Relationship Id="rId26" Type="http://schemas.openxmlformats.org/officeDocument/2006/relationships/slideLayout" Target="../slideLayouts/slideLayout99.xml"/><Relationship Id="rId39" Type="http://schemas.openxmlformats.org/officeDocument/2006/relationships/slideLayout" Target="../slideLayouts/slideLayout112.xml"/><Relationship Id="rId21" Type="http://schemas.openxmlformats.org/officeDocument/2006/relationships/slideLayout" Target="../slideLayouts/slideLayout94.xml"/><Relationship Id="rId34" Type="http://schemas.openxmlformats.org/officeDocument/2006/relationships/slideLayout" Target="../slideLayouts/slideLayout107.xml"/><Relationship Id="rId42" Type="http://schemas.openxmlformats.org/officeDocument/2006/relationships/slideLayout" Target="../slideLayouts/slideLayout115.xml"/><Relationship Id="rId47" Type="http://schemas.openxmlformats.org/officeDocument/2006/relationships/image" Target="../media/image3.svg"/><Relationship Id="rId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97.xml"/><Relationship Id="rId32" Type="http://schemas.openxmlformats.org/officeDocument/2006/relationships/slideLayout" Target="../slideLayouts/slideLayout105.xml"/><Relationship Id="rId37" Type="http://schemas.openxmlformats.org/officeDocument/2006/relationships/slideLayout" Target="../slideLayouts/slideLayout110.xml"/><Relationship Id="rId40" Type="http://schemas.openxmlformats.org/officeDocument/2006/relationships/slideLayout" Target="../slideLayouts/slideLayout113.xml"/><Relationship Id="rId45" Type="http://schemas.openxmlformats.org/officeDocument/2006/relationships/image" Target="../media/image1.jpeg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23" Type="http://schemas.openxmlformats.org/officeDocument/2006/relationships/slideLayout" Target="../slideLayouts/slideLayout96.xml"/><Relationship Id="rId28" Type="http://schemas.openxmlformats.org/officeDocument/2006/relationships/slideLayout" Target="../slideLayouts/slideLayout101.xml"/><Relationship Id="rId36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92.xml"/><Relationship Id="rId31" Type="http://schemas.openxmlformats.org/officeDocument/2006/relationships/slideLayout" Target="../slideLayouts/slideLayout104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100.xml"/><Relationship Id="rId30" Type="http://schemas.openxmlformats.org/officeDocument/2006/relationships/slideLayout" Target="../slideLayouts/slideLayout103.xml"/><Relationship Id="rId35" Type="http://schemas.openxmlformats.org/officeDocument/2006/relationships/slideLayout" Target="../slideLayouts/slideLayout108.xml"/><Relationship Id="rId43" Type="http://schemas.openxmlformats.org/officeDocument/2006/relationships/slideLayout" Target="../slideLayouts/slideLayout116.xml"/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5" Type="http://schemas.openxmlformats.org/officeDocument/2006/relationships/slideLayout" Target="../slideLayouts/slideLayout98.xml"/><Relationship Id="rId33" Type="http://schemas.openxmlformats.org/officeDocument/2006/relationships/slideLayout" Target="../slideLayouts/slideLayout106.xml"/><Relationship Id="rId38" Type="http://schemas.openxmlformats.org/officeDocument/2006/relationships/slideLayout" Target="../slideLayouts/slideLayout111.xml"/><Relationship Id="rId46" Type="http://schemas.openxmlformats.org/officeDocument/2006/relationships/image" Target="../media/image2.png"/><Relationship Id="rId20" Type="http://schemas.openxmlformats.org/officeDocument/2006/relationships/slideLayout" Target="../slideLayouts/slideLayout93.xml"/><Relationship Id="rId41" Type="http://schemas.openxmlformats.org/officeDocument/2006/relationships/slideLayout" Target="../slideLayouts/slideLayout114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9.xml"/><Relationship Id="rId18" Type="http://schemas.openxmlformats.org/officeDocument/2006/relationships/slideLayout" Target="../slideLayouts/slideLayout134.xml"/><Relationship Id="rId26" Type="http://schemas.openxmlformats.org/officeDocument/2006/relationships/slideLayout" Target="../slideLayouts/slideLayout142.xml"/><Relationship Id="rId39" Type="http://schemas.openxmlformats.org/officeDocument/2006/relationships/image" Target="../media/image3.svg"/><Relationship Id="rId21" Type="http://schemas.openxmlformats.org/officeDocument/2006/relationships/slideLayout" Target="../slideLayouts/slideLayout137.xml"/><Relationship Id="rId34" Type="http://schemas.openxmlformats.org/officeDocument/2006/relationships/slideLayout" Target="../slideLayouts/slideLayout150.xml"/><Relationship Id="rId7" Type="http://schemas.openxmlformats.org/officeDocument/2006/relationships/slideLayout" Target="../slideLayouts/slideLayout123.xml"/><Relationship Id="rId12" Type="http://schemas.openxmlformats.org/officeDocument/2006/relationships/slideLayout" Target="../slideLayouts/slideLayout128.xml"/><Relationship Id="rId17" Type="http://schemas.openxmlformats.org/officeDocument/2006/relationships/slideLayout" Target="../slideLayouts/slideLayout133.xml"/><Relationship Id="rId25" Type="http://schemas.openxmlformats.org/officeDocument/2006/relationships/slideLayout" Target="../slideLayouts/slideLayout141.xml"/><Relationship Id="rId33" Type="http://schemas.openxmlformats.org/officeDocument/2006/relationships/slideLayout" Target="../slideLayouts/slideLayout149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118.xml"/><Relationship Id="rId16" Type="http://schemas.openxmlformats.org/officeDocument/2006/relationships/slideLayout" Target="../slideLayouts/slideLayout132.xml"/><Relationship Id="rId20" Type="http://schemas.openxmlformats.org/officeDocument/2006/relationships/slideLayout" Target="../slideLayouts/slideLayout136.xml"/><Relationship Id="rId29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127.xml"/><Relationship Id="rId24" Type="http://schemas.openxmlformats.org/officeDocument/2006/relationships/slideLayout" Target="../slideLayouts/slideLayout140.xml"/><Relationship Id="rId32" Type="http://schemas.openxmlformats.org/officeDocument/2006/relationships/slideLayout" Target="../slideLayouts/slideLayout148.xml"/><Relationship Id="rId37" Type="http://schemas.openxmlformats.org/officeDocument/2006/relationships/image" Target="../media/image1.jpeg"/><Relationship Id="rId40" Type="http://schemas.openxmlformats.org/officeDocument/2006/relationships/image" Target="../media/image19.png"/><Relationship Id="rId5" Type="http://schemas.openxmlformats.org/officeDocument/2006/relationships/slideLayout" Target="../slideLayouts/slideLayout121.xml"/><Relationship Id="rId15" Type="http://schemas.openxmlformats.org/officeDocument/2006/relationships/slideLayout" Target="../slideLayouts/slideLayout131.xml"/><Relationship Id="rId23" Type="http://schemas.openxmlformats.org/officeDocument/2006/relationships/slideLayout" Target="../slideLayouts/slideLayout139.xml"/><Relationship Id="rId28" Type="http://schemas.openxmlformats.org/officeDocument/2006/relationships/slideLayout" Target="../slideLayouts/slideLayout144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126.xml"/><Relationship Id="rId19" Type="http://schemas.openxmlformats.org/officeDocument/2006/relationships/slideLayout" Target="../slideLayouts/slideLayout135.xml"/><Relationship Id="rId31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Relationship Id="rId14" Type="http://schemas.openxmlformats.org/officeDocument/2006/relationships/slideLayout" Target="../slideLayouts/slideLayout130.xml"/><Relationship Id="rId22" Type="http://schemas.openxmlformats.org/officeDocument/2006/relationships/slideLayout" Target="../slideLayouts/slideLayout138.xml"/><Relationship Id="rId27" Type="http://schemas.openxmlformats.org/officeDocument/2006/relationships/slideLayout" Target="../slideLayouts/slideLayout143.xml"/><Relationship Id="rId30" Type="http://schemas.openxmlformats.org/officeDocument/2006/relationships/slideLayout" Target="../slideLayouts/slideLayout146.xml"/><Relationship Id="rId35" Type="http://schemas.openxmlformats.org/officeDocument/2006/relationships/slideLayout" Target="../slideLayouts/slideLayout151.xml"/><Relationship Id="rId8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DA36414-DCAD-59F0-0E5B-A9E155CC71DA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E3EADC-B770-78A0-858F-25D2F5B8F239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68" r:id="rId1"/>
    <p:sldLayoutId id="2147485649" r:id="rId2"/>
    <p:sldLayoutId id="2147485642" r:id="rId3"/>
    <p:sldLayoutId id="2147485643" r:id="rId4"/>
    <p:sldLayoutId id="2147485273" r:id="rId5"/>
    <p:sldLayoutId id="2147484710" r:id="rId6"/>
    <p:sldLayoutId id="2147485730" r:id="rId7"/>
    <p:sldLayoutId id="2147484240" r:id="rId8"/>
    <p:sldLayoutId id="2147485296" r:id="rId9"/>
    <p:sldLayoutId id="2147484943" r:id="rId10"/>
    <p:sldLayoutId id="2147485635" r:id="rId11"/>
    <p:sldLayoutId id="2147484603" r:id="rId12"/>
    <p:sldLayoutId id="2147485639" r:id="rId13"/>
    <p:sldLayoutId id="2147485298" r:id="rId14"/>
    <p:sldLayoutId id="2147484922" r:id="rId15"/>
    <p:sldLayoutId id="2147485299" r:id="rId16"/>
    <p:sldLayoutId id="2147484839" r:id="rId17"/>
    <p:sldLayoutId id="2147484840" r:id="rId18"/>
    <p:sldLayoutId id="2147485300" r:id="rId19"/>
    <p:sldLayoutId id="2147484841" r:id="rId20"/>
    <p:sldLayoutId id="2147484938" r:id="rId21"/>
    <p:sldLayoutId id="2147485152" r:id="rId22"/>
    <p:sldLayoutId id="2147485667" r:id="rId23"/>
    <p:sldLayoutId id="2147484671" r:id="rId24"/>
    <p:sldLayoutId id="2147484944" r:id="rId25"/>
    <p:sldLayoutId id="2147484945" r:id="rId26"/>
    <p:sldLayoutId id="2147485137" r:id="rId27"/>
    <p:sldLayoutId id="2147485138" r:id="rId28"/>
    <p:sldLayoutId id="2147485139" r:id="rId29"/>
    <p:sldLayoutId id="2147485140" r:id="rId30"/>
    <p:sldLayoutId id="2147485274" r:id="rId31"/>
    <p:sldLayoutId id="2147485637" r:id="rId32"/>
    <p:sldLayoutId id="2147485275" r:id="rId33"/>
    <p:sldLayoutId id="2147485638" r:id="rId34"/>
    <p:sldLayoutId id="2147485301" r:id="rId35"/>
    <p:sldLayoutId id="2147485295" r:id="rId36"/>
    <p:sldLayoutId id="2147485297" r:id="rId37"/>
    <p:sldLayoutId id="2147484263" r:id="rId3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51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4" userDrawn="1">
          <p15:clr>
            <a:srgbClr val="A4A3A4"/>
          </p15:clr>
        </p15:guide>
        <p15:guide id="30" pos="7320" userDrawn="1">
          <p15:clr>
            <a:srgbClr val="C35EA4"/>
          </p15:clr>
        </p15:guide>
        <p15:guide id="31" pos="2568" userDrawn="1">
          <p15:clr>
            <a:srgbClr val="C35EA4"/>
          </p15:clr>
        </p15:guide>
        <p15:guide id="32" pos="3072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6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818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33" r:id="rId1"/>
    <p:sldLayoutId id="2147485734" r:id="rId2"/>
    <p:sldLayoutId id="2147485735" r:id="rId3"/>
    <p:sldLayoutId id="2147485736" r:id="rId4"/>
    <p:sldLayoutId id="2147485737" r:id="rId5"/>
    <p:sldLayoutId id="2147485738" r:id="rId6"/>
    <p:sldLayoutId id="2147485739" r:id="rId7"/>
    <p:sldLayoutId id="2147485740" r:id="rId8"/>
    <p:sldLayoutId id="2147485741" r:id="rId9"/>
    <p:sldLayoutId id="2147485742" r:id="rId10"/>
    <p:sldLayoutId id="2147485743" r:id="rId11"/>
    <p:sldLayoutId id="2147485744" r:id="rId12"/>
    <p:sldLayoutId id="2147485745" r:id="rId13"/>
    <p:sldLayoutId id="2147485746" r:id="rId14"/>
    <p:sldLayoutId id="2147485747" r:id="rId15"/>
    <p:sldLayoutId id="2147485748" r:id="rId16"/>
    <p:sldLayoutId id="2147485749" r:id="rId17"/>
    <p:sldLayoutId id="2147485750" r:id="rId18"/>
    <p:sldLayoutId id="2147485751" r:id="rId19"/>
    <p:sldLayoutId id="2147485752" r:id="rId20"/>
    <p:sldLayoutId id="2147485753" r:id="rId21"/>
    <p:sldLayoutId id="2147485754" r:id="rId22"/>
    <p:sldLayoutId id="2147485755" r:id="rId23"/>
    <p:sldLayoutId id="2147485756" r:id="rId24"/>
    <p:sldLayoutId id="2147485757" r:id="rId25"/>
    <p:sldLayoutId id="2147485758" r:id="rId26"/>
    <p:sldLayoutId id="2147485759" r:id="rId27"/>
    <p:sldLayoutId id="2147485760" r:id="rId28"/>
    <p:sldLayoutId id="2147485761" r:id="rId29"/>
    <p:sldLayoutId id="2147485762" r:id="rId30"/>
    <p:sldLayoutId id="2147485763" r:id="rId31"/>
    <p:sldLayoutId id="2147485764" r:id="rId32"/>
    <p:sldLayoutId id="2147485765" r:id="rId33"/>
    <p:sldLayoutId id="2147485766" r:id="rId34"/>
    <p:sldLayoutId id="2147485767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5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FAE68F-4286-31BB-459A-C08C5274CE9D}"/>
              </a:ext>
            </a:extLst>
          </p:cNvPr>
          <p:cNvSpPr/>
          <p:nvPr userDrawn="1"/>
        </p:nvSpPr>
        <p:spPr bwMode="auto">
          <a:xfrm>
            <a:off x="0" y="1"/>
            <a:ext cx="4076700" cy="6857999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E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175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50" r:id="rId1"/>
    <p:sldLayoutId id="2147485646" r:id="rId2"/>
    <p:sldLayoutId id="2147485603" r:id="rId3"/>
    <p:sldLayoutId id="2147485604" r:id="rId4"/>
    <p:sldLayoutId id="2147485605" r:id="rId5"/>
    <p:sldLayoutId id="2147485804" r:id="rId6"/>
    <p:sldLayoutId id="2147485731" r:id="rId7"/>
    <p:sldLayoutId id="2147485606" r:id="rId8"/>
    <p:sldLayoutId id="2147485607" r:id="rId9"/>
    <p:sldLayoutId id="2147485636" r:id="rId10"/>
    <p:sldLayoutId id="2147485608" r:id="rId11"/>
    <p:sldLayoutId id="2147485633" r:id="rId12"/>
    <p:sldLayoutId id="2147485609" r:id="rId13"/>
    <p:sldLayoutId id="2147485610" r:id="rId14"/>
    <p:sldLayoutId id="2147485611" r:id="rId15"/>
    <p:sldLayoutId id="2147485612" r:id="rId16"/>
    <p:sldLayoutId id="2147485613" r:id="rId17"/>
    <p:sldLayoutId id="2147485614" r:id="rId18"/>
    <p:sldLayoutId id="2147485615" r:id="rId19"/>
    <p:sldLayoutId id="2147485616" r:id="rId20"/>
    <p:sldLayoutId id="2147485617" r:id="rId21"/>
    <p:sldLayoutId id="2147485618" r:id="rId22"/>
    <p:sldLayoutId id="2147485619" r:id="rId23"/>
    <p:sldLayoutId id="2147485620" r:id="rId24"/>
    <p:sldLayoutId id="2147485622" r:id="rId25"/>
    <p:sldLayoutId id="2147485623" r:id="rId26"/>
    <p:sldLayoutId id="2147485624" r:id="rId27"/>
    <p:sldLayoutId id="2147485625" r:id="rId28"/>
    <p:sldLayoutId id="2147485626" r:id="rId29"/>
    <p:sldLayoutId id="2147485634" r:id="rId30"/>
    <p:sldLayoutId id="2147485627" r:id="rId31"/>
    <p:sldLayoutId id="2147485628" r:id="rId32"/>
    <p:sldLayoutId id="2147485629" r:id="rId33"/>
    <p:sldLayoutId id="2147485630" r:id="rId34"/>
    <p:sldLayoutId id="2147485631" r:id="rId35"/>
    <p:sldLayoutId id="2147485648" r:id="rId36"/>
    <p:sldLayoutId id="2147485729" r:id="rId37"/>
    <p:sldLayoutId id="2147485702" r:id="rId38"/>
    <p:sldLayoutId id="2147485722" r:id="rId39"/>
    <p:sldLayoutId id="2147485723" r:id="rId40"/>
    <p:sldLayoutId id="2147485724" r:id="rId41"/>
    <p:sldLayoutId id="2147485725" r:id="rId42"/>
    <p:sldLayoutId id="2147485726" r:id="rId4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176" userDrawn="1">
          <p15:clr>
            <a:srgbClr val="A4A3A4"/>
          </p15:clr>
        </p15:guide>
        <p15:guide id="25" orient="horz" pos="504" userDrawn="1">
          <p15:clr>
            <a:srgbClr val="C35EA4"/>
          </p15:clr>
        </p15:guide>
        <p15:guide id="26" orient="horz" pos="3920" userDrawn="1">
          <p15:clr>
            <a:srgbClr val="C35EA4"/>
          </p15:clr>
        </p15:guide>
        <p15:guide id="27" orient="horz" pos="312" userDrawn="1">
          <p15:clr>
            <a:srgbClr val="A4A3A4"/>
          </p15:clr>
        </p15:guide>
        <p15:guide id="28" pos="168" userDrawn="1">
          <p15:clr>
            <a:srgbClr val="A4A3A4"/>
          </p15:clr>
        </p15:guide>
        <p15:guide id="29" orient="horz" pos="4107" userDrawn="1">
          <p15:clr>
            <a:srgbClr val="A4A3A4"/>
          </p15:clr>
        </p15:guide>
        <p15:guide id="31" pos="2562" userDrawn="1">
          <p15:clr>
            <a:srgbClr val="C35EA4"/>
          </p15:clr>
        </p15:guide>
        <p15:guide id="32" pos="3065" userDrawn="1">
          <p15:clr>
            <a:srgbClr val="5ACBF0"/>
          </p15:clr>
        </p15:guide>
        <p15:guide id="33" pos="2880" userDrawn="1">
          <p15:clr>
            <a:srgbClr val="A4A3A4"/>
          </p15:clr>
        </p15:guide>
        <p15:guide id="34" orient="horz" pos="3692" userDrawn="1">
          <p15:clr>
            <a:srgbClr val="A4A3A4"/>
          </p15:clr>
        </p15:guide>
        <p15:guide id="35" orient="horz" pos="936" userDrawn="1">
          <p15:clr>
            <a:srgbClr val="C35EA4"/>
          </p15:clr>
        </p15:guide>
        <p15:guide id="36" orient="horz" pos="4008" userDrawn="1">
          <p15:clr>
            <a:srgbClr val="F26B43"/>
          </p15:clr>
        </p15:guide>
        <p15:guide id="37" pos="7320" userDrawn="1">
          <p15:clr>
            <a:srgbClr val="C35EA4"/>
          </p15:clr>
        </p15:guide>
        <p15:guide id="38" pos="7512" userDrawn="1">
          <p15:clr>
            <a:srgbClr val="A4A3A4"/>
          </p15:clr>
        </p15:guide>
        <p15:guide id="39" orient="horz" pos="360" userDrawn="1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1244CD-6D9F-6A40-DF96-90EFE6BC722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9E384C-3368-9C9E-726C-67B534CB01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672"/>
          <a:stretch/>
        </p:blipFill>
        <p:spPr>
          <a:xfrm>
            <a:off x="0" y="0"/>
            <a:ext cx="40671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75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69" r:id="rId1"/>
    <p:sldLayoutId id="2147485770" r:id="rId2"/>
    <p:sldLayoutId id="2147485771" r:id="rId3"/>
    <p:sldLayoutId id="2147485772" r:id="rId4"/>
    <p:sldLayoutId id="2147485773" r:id="rId5"/>
    <p:sldLayoutId id="2147485774" r:id="rId6"/>
    <p:sldLayoutId id="2147485775" r:id="rId7"/>
    <p:sldLayoutId id="2147485776" r:id="rId8"/>
    <p:sldLayoutId id="2147485777" r:id="rId9"/>
    <p:sldLayoutId id="2147485778" r:id="rId10"/>
    <p:sldLayoutId id="2147485779" r:id="rId11"/>
    <p:sldLayoutId id="2147485780" r:id="rId12"/>
    <p:sldLayoutId id="2147485781" r:id="rId13"/>
    <p:sldLayoutId id="2147485782" r:id="rId14"/>
    <p:sldLayoutId id="2147485783" r:id="rId15"/>
    <p:sldLayoutId id="2147485784" r:id="rId16"/>
    <p:sldLayoutId id="2147485785" r:id="rId17"/>
    <p:sldLayoutId id="2147485786" r:id="rId18"/>
    <p:sldLayoutId id="2147485787" r:id="rId19"/>
    <p:sldLayoutId id="2147485788" r:id="rId20"/>
    <p:sldLayoutId id="2147485789" r:id="rId21"/>
    <p:sldLayoutId id="2147485790" r:id="rId22"/>
    <p:sldLayoutId id="2147485791" r:id="rId23"/>
    <p:sldLayoutId id="2147485792" r:id="rId24"/>
    <p:sldLayoutId id="2147485793" r:id="rId25"/>
    <p:sldLayoutId id="2147485794" r:id="rId26"/>
    <p:sldLayoutId id="2147485795" r:id="rId27"/>
    <p:sldLayoutId id="2147485796" r:id="rId28"/>
    <p:sldLayoutId id="2147485797" r:id="rId29"/>
    <p:sldLayoutId id="2147485798" r:id="rId30"/>
    <p:sldLayoutId id="2147485799" r:id="rId31"/>
    <p:sldLayoutId id="2147485800" r:id="rId32"/>
    <p:sldLayoutId id="2147485801" r:id="rId33"/>
    <p:sldLayoutId id="2147485802" r:id="rId34"/>
    <p:sldLayoutId id="214748580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20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7">
          <p15:clr>
            <a:srgbClr val="A4A3A4"/>
          </p15:clr>
        </p15:guide>
        <p15:guide id="31" pos="2562">
          <p15:clr>
            <a:srgbClr val="C35EA4"/>
          </p15:clr>
        </p15:guide>
        <p15:guide id="32" pos="3065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2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7" pos="7320">
          <p15:clr>
            <a:srgbClr val="C35EA4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gif"/><Relationship Id="rId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devblogs.microsoft.com/azure-sql/sql-server-native-vector-search-for-net-developers/" TargetMode="External"/><Relationship Id="rId1" Type="http://schemas.openxmlformats.org/officeDocument/2006/relationships/slideLayout" Target="../slideLayouts/slideLayout7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blogs.microsoft.com/azure-sql/sql-server-native-vector-search-for-net-developers/" TargetMode="External"/><Relationship Id="rId1" Type="http://schemas.openxmlformats.org/officeDocument/2006/relationships/slideLayout" Target="../slideLayouts/slideLayout7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arxiv.org/abs/2005.11401" TargetMode="External"/><Relationship Id="rId1" Type="http://schemas.openxmlformats.org/officeDocument/2006/relationships/slideLayout" Target="../slideLayouts/slideLayout7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ai.azure.com/portal/****/models" TargetMode="External"/><Relationship Id="rId2" Type="http://schemas.openxmlformats.org/officeDocument/2006/relationships/hyperlink" Target="https://platform.openai.com/docs/models" TargetMode="External"/><Relationship Id="rId1" Type="http://schemas.openxmlformats.org/officeDocument/2006/relationships/slideLayout" Target="../slideLayouts/slideLayout80.xml"/><Relationship Id="rId4" Type="http://schemas.openxmlformats.org/officeDocument/2006/relationships/hyperlink" Target="https://ai.azure.co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48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arxiv.org/abs/2201.11903" TargetMode="External"/><Relationship Id="rId1" Type="http://schemas.openxmlformats.org/officeDocument/2006/relationships/slideLayout" Target="../slideLayouts/slideLayout7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cdn.openai.com/improving-mathematical-reasoning-with-process-supervision/Lets_Verify_Step_by_Step.pdf" TargetMode="External"/><Relationship Id="rId1" Type="http://schemas.openxmlformats.org/officeDocument/2006/relationships/slideLayout" Target="../slideLayouts/slideLayout7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livebench.ai/#/?Language=a" TargetMode="External"/><Relationship Id="rId1" Type="http://schemas.openxmlformats.org/officeDocument/2006/relationships/slideLayout" Target="../slideLayouts/slideLayout8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yte_pair_encoding" TargetMode="External"/><Relationship Id="rId7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8.xml"/><Relationship Id="rId6" Type="http://schemas.openxmlformats.org/officeDocument/2006/relationships/hyperlink" Target="https://platform.openai.com/docs/pricing" TargetMode="External"/><Relationship Id="rId5" Type="http://schemas.openxmlformats.org/officeDocument/2006/relationships/hyperlink" Target="https://help.openai.com/en/articles/4936856-what-are-tokens-and-how-to-count-them" TargetMode="External"/><Relationship Id="rId4" Type="http://schemas.openxmlformats.org/officeDocument/2006/relationships/hyperlink" Target="https://llmtokencounter.com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2CDDA-CE68-0138-53AC-939D6F9A2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7464E8-80AA-5E0D-3B19-32D8A5247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7794" y="0"/>
            <a:ext cx="14189521" cy="823885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0027AE-57B4-1676-843E-4CE4B61CC61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66901" y="5206760"/>
            <a:ext cx="9144000" cy="30777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Dr. Damir Dobric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F6C18F-25EC-5127-C010-1EAD6829E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7650" y="4944259"/>
            <a:ext cx="1813564" cy="1794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CAA24A-DD73-2A6A-EB15-E32A11C151FD}"/>
              </a:ext>
            </a:extLst>
          </p:cNvPr>
          <p:cNvSpPr txBox="1"/>
          <p:nvPr/>
        </p:nvSpPr>
        <p:spPr>
          <a:xfrm>
            <a:off x="200526" y="5514537"/>
            <a:ext cx="6812782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sz="1400" dirty="0"/>
              <a:t>Lead Software Architect daenet GmbH / ACP Digital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Microsoft Regional Director, </a:t>
            </a:r>
          </a:p>
          <a:p>
            <a:pPr>
              <a:lnSpc>
                <a:spcPts val="2100"/>
              </a:lnSpc>
            </a:pPr>
            <a:r>
              <a:rPr lang="en-US" sz="1400" dirty="0"/>
              <a:t>Most Valuable Professional: AI</a:t>
            </a:r>
            <a:endParaRPr lang="en-DE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6F059E-D6E8-CB8D-2843-F7D751784457}"/>
              </a:ext>
            </a:extLst>
          </p:cNvPr>
          <p:cNvSpPr txBox="1"/>
          <p:nvPr/>
        </p:nvSpPr>
        <p:spPr>
          <a:xfrm>
            <a:off x="750045" y="84733"/>
            <a:ext cx="905320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b="1" i="0" dirty="0" err="1">
                <a:effectLst/>
                <a:latin typeface="Lato" panose="020F0502020204030203" pitchFamily="34" charset="0"/>
              </a:rPr>
              <a:t>GenAI</a:t>
            </a:r>
            <a:r>
              <a:rPr lang="de-DE" sz="4000" b="1" i="0" dirty="0">
                <a:effectLst/>
                <a:latin typeface="Lato" panose="020F0502020204030203" pitchFamily="34" charset="0"/>
              </a:rPr>
              <a:t> </a:t>
            </a:r>
            <a:r>
              <a:rPr lang="de-DE" sz="4000" b="1" i="0" dirty="0" err="1">
                <a:effectLst/>
                <a:latin typeface="Lato" panose="020F0502020204030203" pitchFamily="34" charset="0"/>
              </a:rPr>
              <a:t>Unpacked</a:t>
            </a:r>
            <a:r>
              <a:rPr lang="de-DE" sz="4000" b="1" i="0" dirty="0">
                <a:effectLst/>
                <a:latin typeface="Lato" panose="020F0502020204030203" pitchFamily="34" charset="0"/>
              </a:rPr>
              <a:t>:</a:t>
            </a:r>
          </a:p>
          <a:p>
            <a:pPr algn="ctr"/>
            <a:r>
              <a:rPr lang="de-DE" sz="4000" b="1" dirty="0">
                <a:latin typeface="Lato" panose="020F0502020204030203" pitchFamily="34" charset="0"/>
              </a:rPr>
              <a:t>BEYOND BASICS</a:t>
            </a:r>
            <a:endParaRPr lang="de-DE" sz="4000" b="1" i="0" dirty="0">
              <a:effectLst/>
              <a:latin typeface="Lato" panose="020F0502020204030203" pitchFamily="34" charset="0"/>
            </a:endParaRPr>
          </a:p>
        </p:txBody>
      </p:sp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D986A08E-69DE-8F1F-32F1-955922F911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703" y="0"/>
            <a:ext cx="1269252" cy="37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7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-0.73893 0.66598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53" y="3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763FF-44E1-0FF3-CB55-EA9E6F8F456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Making a vector from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2292BE-FB31-1E8D-5495-E81C5F7EE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DACE77-3B60-765C-BD9C-7B3360BB8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455" y="2465623"/>
            <a:ext cx="8206491" cy="306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9785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45D882F-3F39-0156-F694-767F4C9F7DEF}"/>
              </a:ext>
            </a:extLst>
          </p:cNvPr>
          <p:cNvSpPr/>
          <p:nvPr/>
        </p:nvSpPr>
        <p:spPr bwMode="auto">
          <a:xfrm>
            <a:off x="3940865" y="1630017"/>
            <a:ext cx="6490252" cy="4189344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DE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C73C29-E6C0-C350-37F6-4D01DE51A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51" y="1915130"/>
            <a:ext cx="5569560" cy="636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66232-951D-BA08-628E-A925B62E6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119" y="3220954"/>
            <a:ext cx="4232298" cy="1051863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1FCB5E-A1A4-8912-C87C-FF145EAFED0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2990087" cy="4050340"/>
          </a:xfrm>
        </p:spPr>
        <p:txBody>
          <a:bodyPr/>
          <a:lstStyle/>
          <a:p>
            <a:endParaRPr lang="de-DE" dirty="0"/>
          </a:p>
          <a:p>
            <a:r>
              <a:rPr lang="de-DE" dirty="0" err="1"/>
              <a:t>Dot</a:t>
            </a:r>
            <a:r>
              <a:rPr lang="de-DE" dirty="0"/>
              <a:t> </a:t>
            </a:r>
            <a:r>
              <a:rPr lang="de-DE" dirty="0" err="1"/>
              <a:t>Product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The Norm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Cosine</a:t>
            </a:r>
            <a:r>
              <a:rPr lang="de-DE" dirty="0"/>
              <a:t> </a:t>
            </a:r>
            <a:r>
              <a:rPr lang="de-DE" dirty="0" err="1"/>
              <a:t>Similarity</a:t>
            </a:r>
            <a:endParaRPr lang="en-DE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1DD8498-6263-3FB9-A44E-33A462C62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Similarity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Multidimensional </a:t>
            </a:r>
            <a:r>
              <a:rPr lang="de-DE" dirty="0" err="1"/>
              <a:t>Vectors</a:t>
            </a:r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4ED61A-157E-3A5D-3B2F-B4A4BB0CD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567" y="5016671"/>
            <a:ext cx="3248897" cy="47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7957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E10928-12EE-15B5-8EA1-C57CA441BDD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7" y="1438088"/>
            <a:ext cx="11642165" cy="3016210"/>
          </a:xfrm>
        </p:spPr>
        <p:txBody>
          <a:bodyPr/>
          <a:lstStyle/>
          <a:p>
            <a:r>
              <a:rPr lang="de-DE" dirty="0" err="1"/>
              <a:t>Semantic</a:t>
            </a:r>
            <a:r>
              <a:rPr lang="de-DE" dirty="0"/>
              <a:t> Search</a:t>
            </a:r>
          </a:p>
          <a:p>
            <a:r>
              <a:rPr lang="de-DE" dirty="0"/>
              <a:t>Classification</a:t>
            </a:r>
          </a:p>
          <a:p>
            <a:r>
              <a:rPr lang="de-DE" dirty="0"/>
              <a:t>Clustering</a:t>
            </a:r>
          </a:p>
          <a:p>
            <a:r>
              <a:rPr lang="de-DE" dirty="0" err="1"/>
              <a:t>Recommendations</a:t>
            </a:r>
            <a:endParaRPr lang="de-DE" dirty="0"/>
          </a:p>
          <a:p>
            <a:r>
              <a:rPr lang="de-DE" dirty="0"/>
              <a:t>. . .</a:t>
            </a:r>
          </a:p>
          <a:p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E7734B-6729-E076-EB41-8D3863840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Embeddings</a:t>
            </a:r>
            <a:r>
              <a:rPr lang="de-DE" dirty="0"/>
              <a:t> Use-Cases?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3076345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F7237-DB5B-B316-2E10-D55F9A2C2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3DF26B-8F43-FDCE-C850-F42EF122A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95" y="479350"/>
            <a:ext cx="4297901" cy="61555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875A1D9-0CA7-45EC-9CD6-51353D375C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404" y="1558203"/>
            <a:ext cx="8047703" cy="172354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Consuming Embedding Model </a:t>
            </a:r>
            <a:br>
              <a:rPr lang="en-US" sz="2800" dirty="0"/>
            </a:br>
            <a:r>
              <a:rPr lang="en-US" sz="2800" dirty="0"/>
              <a:t>with HTTP/Post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Creating Embeddings in C#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Classification Demo</a:t>
            </a:r>
          </a:p>
        </p:txBody>
      </p:sp>
    </p:spTree>
    <p:extLst>
      <p:ext uri="{BB962C8B-B14F-4D97-AF65-F5344CB8AC3E}">
        <p14:creationId xmlns:p14="http://schemas.microsoft.com/office/powerpoint/2010/main" val="16145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510F80-AB14-E935-3B6F-187755958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088163"/>
            <a:ext cx="4297901" cy="1231106"/>
          </a:xfrm>
        </p:spPr>
        <p:txBody>
          <a:bodyPr/>
          <a:lstStyle/>
          <a:p>
            <a:r>
              <a:rPr lang="en-US" dirty="0"/>
              <a:t>VECTOR</a:t>
            </a:r>
            <a:br>
              <a:rPr lang="en-US" dirty="0"/>
            </a:br>
            <a:r>
              <a:rPr lang="en-US" dirty="0"/>
              <a:t>DATABASES</a:t>
            </a:r>
          </a:p>
        </p:txBody>
      </p:sp>
    </p:spTree>
    <p:extLst>
      <p:ext uri="{BB962C8B-B14F-4D97-AF65-F5344CB8AC3E}">
        <p14:creationId xmlns:p14="http://schemas.microsoft.com/office/powerpoint/2010/main" val="416532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6F47FC-00F6-ABA3-2AAA-5CEAE896A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46" y="229030"/>
            <a:ext cx="6510338" cy="1107996"/>
          </a:xfrm>
        </p:spPr>
        <p:txBody>
          <a:bodyPr/>
          <a:lstStyle/>
          <a:p>
            <a:r>
              <a:rPr lang="en-US" dirty="0"/>
              <a:t>Embeddings in </a:t>
            </a:r>
            <a:br>
              <a:rPr lang="en-US" dirty="0"/>
            </a:br>
            <a:r>
              <a:rPr lang="en-US" dirty="0" err="1"/>
              <a:t>GraphDB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06C8DEB-C712-56FF-A683-CEDD139B7A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AE4581-BA45-0FBA-E8AB-D7C1328E3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483" y="0"/>
            <a:ext cx="8166517" cy="711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093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FC9DF9-2531-C777-C20F-55369EAE0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14" y="190285"/>
            <a:ext cx="3038448" cy="553998"/>
          </a:xfrm>
        </p:spPr>
        <p:txBody>
          <a:bodyPr/>
          <a:lstStyle/>
          <a:p>
            <a:r>
              <a:rPr lang="en-US" dirty="0"/>
              <a:t>Vector DBs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ED6BB3F-6051-8A99-D11A-64FAC0386204}"/>
              </a:ext>
            </a:extLst>
          </p:cNvPr>
          <p:cNvSpPr txBox="1">
            <a:spLocks/>
          </p:cNvSpPr>
          <p:nvPr/>
        </p:nvSpPr>
        <p:spPr>
          <a:xfrm>
            <a:off x="4790267" y="1748133"/>
            <a:ext cx="10515600" cy="2056827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SqlServer</a:t>
            </a:r>
            <a:r>
              <a:rPr lang="en-US" dirty="0"/>
              <a:t> 2025 Native Vector Search</a:t>
            </a:r>
          </a:p>
          <a:p>
            <a:r>
              <a:rPr lang="en-US" dirty="0"/>
              <a:t>Quadrant</a:t>
            </a:r>
          </a:p>
          <a:p>
            <a:r>
              <a:rPr lang="en-US" dirty="0" err="1"/>
              <a:t>CosmosDB</a:t>
            </a:r>
            <a:endParaRPr lang="en-US" dirty="0"/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6994642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55701-155A-4D8C-E815-DE9E51CD2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AB9C5C-3360-2F7D-9043-B57376C39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7" y="560939"/>
            <a:ext cx="11602658" cy="1107996"/>
          </a:xfrm>
        </p:spPr>
        <p:txBody>
          <a:bodyPr/>
          <a:lstStyle/>
          <a:p>
            <a:r>
              <a:rPr lang="en-US" dirty="0" err="1"/>
              <a:t>SqlServer</a:t>
            </a:r>
            <a:r>
              <a:rPr lang="en-US" dirty="0"/>
              <a:t> 2025 Native Vector Search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4E2EC3C-BF07-D513-A9A7-A1D131D6B7C1}"/>
              </a:ext>
            </a:extLst>
          </p:cNvPr>
          <p:cNvSpPr txBox="1">
            <a:spLocks/>
          </p:cNvSpPr>
          <p:nvPr/>
        </p:nvSpPr>
        <p:spPr>
          <a:xfrm>
            <a:off x="78783" y="1624147"/>
            <a:ext cx="10515600" cy="2056827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SqlServer</a:t>
            </a:r>
            <a:r>
              <a:rPr lang="en-US" dirty="0"/>
              <a:t> 2025 Native Vector Search</a:t>
            </a:r>
          </a:p>
          <a:p>
            <a:pPr lvl="1"/>
            <a:r>
              <a:rPr lang="en-US" dirty="0"/>
              <a:t>In Azure</a:t>
            </a:r>
          </a:p>
          <a:p>
            <a:pPr lvl="1"/>
            <a:r>
              <a:rPr lang="en-US" dirty="0"/>
              <a:t>On-Prem</a:t>
            </a:r>
          </a:p>
          <a:p>
            <a:r>
              <a:rPr lang="en-US" dirty="0">
                <a:hlinkClick r:id="rId2"/>
              </a:rPr>
              <a:t>SQL Server Native Vector Search for .NET Developers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98921E-E820-05B6-C795-83B028334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71" y="3680974"/>
            <a:ext cx="4925112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41046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31CB6-1553-5E6D-1D50-C932982B3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442B6E-8E3F-8C11-6C5E-8DF59E6CFC3D}"/>
              </a:ext>
            </a:extLst>
          </p:cNvPr>
          <p:cNvSpPr/>
          <p:nvPr/>
        </p:nvSpPr>
        <p:spPr bwMode="auto">
          <a:xfrm>
            <a:off x="104404" y="2853267"/>
            <a:ext cx="7193863" cy="3412067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4B80C7-D0AE-4F30-015B-3D393D7E9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95" y="479350"/>
            <a:ext cx="4297901" cy="61555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D9141AF-B1D4-0B0F-A042-69F1B4269F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404" y="1558203"/>
            <a:ext cx="8047703" cy="4308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SQL Server Native Vector Search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B2FC1F-F01D-B393-F2AB-03F6243A8BD5}"/>
              </a:ext>
            </a:extLst>
          </p:cNvPr>
          <p:cNvSpPr txBox="1"/>
          <p:nvPr/>
        </p:nvSpPr>
        <p:spPr>
          <a:xfrm>
            <a:off x="314880" y="2088444"/>
            <a:ext cx="866563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SQL Server Native Vector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63F823-FD3D-98B2-A2D3-2681B5E3AD95}"/>
              </a:ext>
            </a:extLst>
          </p:cNvPr>
          <p:cNvSpPr txBox="1"/>
          <p:nvPr/>
        </p:nvSpPr>
        <p:spPr>
          <a:xfrm>
            <a:off x="162480" y="3429000"/>
            <a:ext cx="866563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@v1 VECTOR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FF0000"/>
                </a:solidFill>
                <a:latin typeface="Consolas" panose="020B0609020204030204" pitchFamily="49" charset="0"/>
              </a:rPr>
              <a:t>'[1,1]'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s-E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sz="16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@v2 VECTOR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s-E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sz="1600" dirty="0">
                <a:solidFill>
                  <a:srgbClr val="FF0000"/>
                </a:solidFill>
                <a:latin typeface="Consolas" panose="020B0609020204030204" pitchFamily="49" charset="0"/>
              </a:rPr>
              <a:t>'[-1,-1]'</a:t>
            </a:r>
            <a:r>
              <a:rPr lang="es-E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s-E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VECTOR_DISTANCE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euclidean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@v1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@v2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euclidean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VECTOR_DISTANCE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'cosine'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@v1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@v2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cosine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VECTOR_DISTANCE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'dot'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@v1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@v2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negative_dot_product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008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3EDF62-1E3B-5DA5-F432-19BD830F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in Mind!!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1AC9FD-906F-3251-E50F-A5342EE76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549" y="1462543"/>
            <a:ext cx="8351569" cy="5037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632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1B63F5-9775-2502-F70F-1EEA242B5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984885"/>
          </a:xfrm>
        </p:spPr>
        <p:txBody>
          <a:bodyPr/>
          <a:lstStyle/>
          <a:p>
            <a:r>
              <a:rPr lang="en-US" dirty="0"/>
              <a:t>ML vs. GenAI</a:t>
            </a:r>
            <a:br>
              <a:rPr lang="en-US" dirty="0"/>
            </a:br>
            <a:r>
              <a:rPr lang="en-US" sz="2800" dirty="0"/>
              <a:t>What is different and why it is important?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B6AA6F-C350-69FC-C501-A8A55A1468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03695" y="2338307"/>
            <a:ext cx="6510338" cy="337323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Traditional ML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Lot of Data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Long Training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GenAI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Pretrained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GPT=General Pretrained Transformer</a:t>
            </a:r>
          </a:p>
          <a:p>
            <a:endParaRPr lang="en-US" dirty="0"/>
          </a:p>
        </p:txBody>
      </p:sp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82C1477B-EB35-DEA9-F1C4-F7E58D7FE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1"/>
          <a:stretch/>
        </p:blipFill>
        <p:spPr bwMode="auto">
          <a:xfrm>
            <a:off x="-1937286" y="-45623"/>
            <a:ext cx="6510338" cy="721844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44690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0FBCB-F406-13A4-356E-E83700CE2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0173F4-C665-9EA7-A04D-E4A87CBFE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088163"/>
            <a:ext cx="4297901" cy="1231106"/>
          </a:xfrm>
        </p:spPr>
        <p:txBody>
          <a:bodyPr/>
          <a:lstStyle/>
          <a:p>
            <a:r>
              <a:rPr lang="en-US" dirty="0"/>
              <a:t>COMPLETION MODELS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6E8F5D8D-C1AC-8131-8A73-4BFA1152B2D2}"/>
              </a:ext>
            </a:extLst>
          </p:cNvPr>
          <p:cNvSpPr txBox="1">
            <a:spLocks/>
          </p:cNvSpPr>
          <p:nvPr/>
        </p:nvSpPr>
        <p:spPr bwMode="white">
          <a:xfrm>
            <a:off x="276705" y="3582504"/>
            <a:ext cx="5641292" cy="615553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How does all this work?</a:t>
            </a:r>
          </a:p>
        </p:txBody>
      </p:sp>
    </p:spTree>
    <p:extLst>
      <p:ext uri="{BB962C8B-B14F-4D97-AF65-F5344CB8AC3E}">
        <p14:creationId xmlns:p14="http://schemas.microsoft.com/office/powerpoint/2010/main" val="15374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DF5BF9-B391-5EA6-EDAA-245EE21AA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8" y="237964"/>
            <a:ext cx="3991594" cy="1107996"/>
          </a:xfrm>
        </p:spPr>
        <p:txBody>
          <a:bodyPr/>
          <a:lstStyle/>
          <a:p>
            <a:r>
              <a:rPr lang="en-US" dirty="0"/>
              <a:t>Completion </a:t>
            </a:r>
            <a:br>
              <a:rPr lang="en-US" dirty="0"/>
            </a:br>
            <a:r>
              <a:rPr lang="en-US" dirty="0"/>
              <a:t>Models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1C03DBF-A2B1-A2C9-0BE3-878E016DA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0783" y="1345960"/>
            <a:ext cx="7188199" cy="479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03D9110-620D-F573-FD71-A3FF34F07FA9}"/>
              </a:ext>
            </a:extLst>
          </p:cNvPr>
          <p:cNvSpPr txBox="1">
            <a:spLocks/>
          </p:cNvSpPr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2600">
                <a:solidFill>
                  <a:srgbClr val="FFFFFF"/>
                </a:solidFill>
                <a:ea typeface="+mj-ea"/>
                <a:cs typeface="+mj-cs"/>
              </a:rPr>
              <a:t>Text Completion Flow</a:t>
            </a:r>
          </a:p>
        </p:txBody>
      </p:sp>
    </p:spTree>
    <p:extLst>
      <p:ext uri="{BB962C8B-B14F-4D97-AF65-F5344CB8AC3E}">
        <p14:creationId xmlns:p14="http://schemas.microsoft.com/office/powerpoint/2010/main" val="157710338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78A53-286D-E113-5FFE-BA556B6CC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462416"/>
            <a:ext cx="4297901" cy="61555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BF5D03E-1364-EF52-15F3-FDA385AE0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835" y="0"/>
            <a:ext cx="6856170" cy="685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8641F9D-E6F6-F72B-9D06-D668E28EB616}"/>
              </a:ext>
            </a:extLst>
          </p:cNvPr>
          <p:cNvSpPr txBox="1">
            <a:spLocks/>
          </p:cNvSpPr>
          <p:nvPr/>
        </p:nvSpPr>
        <p:spPr>
          <a:xfrm>
            <a:off x="177800" y="2604363"/>
            <a:ext cx="6248400" cy="3351937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C# Application</a:t>
            </a:r>
          </a:p>
          <a:p>
            <a:r>
              <a:rPr lang="en-US" dirty="0"/>
              <a:t>Using OpenAI </a:t>
            </a:r>
            <a:r>
              <a:rPr lang="en-US" dirty="0" err="1"/>
              <a:t>nuget</a:t>
            </a:r>
            <a:r>
              <a:rPr lang="en-US" dirty="0"/>
              <a:t> package</a:t>
            </a:r>
          </a:p>
          <a:p>
            <a:r>
              <a:rPr lang="en-US" dirty="0"/>
              <a:t>Executing </a:t>
            </a:r>
            <a:r>
              <a:rPr lang="en-US" dirty="0" err="1"/>
              <a:t>ChatCompletions</a:t>
            </a:r>
            <a:endParaRPr lang="en-US" dirty="0"/>
          </a:p>
          <a:p>
            <a:r>
              <a:rPr lang="en-US" dirty="0"/>
              <a:t>Presenting Probabilities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42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6166F7-64C8-8110-9077-2181DA32F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Extending</a:t>
            </a:r>
            <a:r>
              <a:rPr lang="de-DE" dirty="0"/>
              <a:t> Models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7C632D-4F2D-326E-6392-EDF7E8CF4D15}"/>
              </a:ext>
            </a:extLst>
          </p:cNvPr>
          <p:cNvSpPr/>
          <p:nvPr/>
        </p:nvSpPr>
        <p:spPr bwMode="auto">
          <a:xfrm>
            <a:off x="1896008" y="3154180"/>
            <a:ext cx="2145323" cy="1179443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de-DE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Graphic 6" descr="User outline">
            <a:extLst>
              <a:ext uri="{FF2B5EF4-FFF2-40B4-BE49-F238E27FC236}">
                <a16:creationId xmlns:a16="http://schemas.microsoft.com/office/drawing/2014/main" id="{BC1914BE-FA9D-FB28-1A9E-37CF6A374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996" y="3240652"/>
            <a:ext cx="914400" cy="914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51BA96-5401-9513-C8A3-9B38A4D09018}"/>
              </a:ext>
            </a:extLst>
          </p:cNvPr>
          <p:cNvSpPr/>
          <p:nvPr/>
        </p:nvSpPr>
        <p:spPr bwMode="auto">
          <a:xfrm>
            <a:off x="5374702" y="2537235"/>
            <a:ext cx="2145323" cy="553998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 1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DBB25B-DC5B-C420-F424-B7107FF024EC}"/>
              </a:ext>
            </a:extLst>
          </p:cNvPr>
          <p:cNvSpPr/>
          <p:nvPr/>
        </p:nvSpPr>
        <p:spPr bwMode="auto">
          <a:xfrm>
            <a:off x="5374704" y="4232149"/>
            <a:ext cx="2145323" cy="553998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de-DE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 2</a:t>
            </a: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F482252-623E-7BD9-A14C-5307F4877CE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960106" y="3743902"/>
            <a:ext cx="935902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A006E87-A66E-42EF-C09E-55315C37F911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041331" y="3154180"/>
            <a:ext cx="477169" cy="589722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CAAD3D-5E4D-B1FD-8989-225F45F02319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041331" y="3743902"/>
            <a:ext cx="417326" cy="58972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696BE1C3-D6E4-573C-F44C-49F7717EA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425" y="1226041"/>
            <a:ext cx="7553579" cy="503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1B8484-1183-7DDD-C542-118BA0416ED8}"/>
              </a:ext>
            </a:extLst>
          </p:cNvPr>
          <p:cNvSpPr txBox="1"/>
          <p:nvPr/>
        </p:nvSpPr>
        <p:spPr>
          <a:xfrm>
            <a:off x="9923489" y="1581462"/>
            <a:ext cx="1319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</a:rPr>
              <a:t>=&gt; RAG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76E301-F24E-EEA5-339F-C08B24D60C0C}"/>
              </a:ext>
            </a:extLst>
          </p:cNvPr>
          <p:cNvSpPr txBox="1"/>
          <p:nvPr/>
        </p:nvSpPr>
        <p:spPr>
          <a:xfrm>
            <a:off x="9209799" y="3911913"/>
            <a:ext cx="274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=&gt; </a:t>
            </a:r>
            <a:r>
              <a:rPr lang="de-DE" sz="2400" dirty="0" err="1">
                <a:solidFill>
                  <a:schemeClr val="bg1"/>
                </a:solidFill>
              </a:rPr>
              <a:t>Function</a:t>
            </a:r>
            <a:r>
              <a:rPr lang="de-DE" sz="2400" dirty="0">
                <a:solidFill>
                  <a:schemeClr val="bg1"/>
                </a:solidFill>
              </a:rPr>
              <a:t> Calling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50214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84F97-83E5-AD1B-D938-AEFC27401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E7428D-1D37-E792-0DB4-535D886A5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864" y="440793"/>
            <a:ext cx="4297901" cy="3385542"/>
          </a:xfrm>
        </p:spPr>
        <p:txBody>
          <a:bodyPr/>
          <a:lstStyle/>
          <a:p>
            <a:r>
              <a:rPr lang="en-US" sz="6000" dirty="0"/>
              <a:t>RAG</a:t>
            </a:r>
            <a:br>
              <a:rPr lang="en-US" dirty="0"/>
            </a:br>
            <a:r>
              <a:rPr lang="en-US" dirty="0"/>
              <a:t>Retrieval  Augmented</a:t>
            </a:r>
            <a:br>
              <a:rPr lang="en-US" dirty="0"/>
            </a:br>
            <a:r>
              <a:rPr lang="en-US" dirty="0"/>
              <a:t>Generation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70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2ABD36-EA15-90C5-F143-E743C489E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80" y="12856"/>
            <a:ext cx="10515600" cy="1325563"/>
          </a:xfrm>
        </p:spPr>
        <p:txBody>
          <a:bodyPr/>
          <a:lstStyle/>
          <a:p>
            <a:r>
              <a:rPr lang="de-DE" dirty="0"/>
              <a:t>RAG</a:t>
            </a:r>
            <a:br>
              <a:rPr lang="de-DE" dirty="0"/>
            </a:br>
            <a:r>
              <a:rPr lang="en-US" sz="2800" dirty="0"/>
              <a:t>Retrieval-Augmented Generation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E5C41EC-20A9-FEA9-4E12-ACB7D716FAFB}"/>
              </a:ext>
            </a:extLst>
          </p:cNvPr>
          <p:cNvSpPr txBox="1">
            <a:spLocks/>
          </p:cNvSpPr>
          <p:nvPr/>
        </p:nvSpPr>
        <p:spPr>
          <a:xfrm>
            <a:off x="410980" y="1863100"/>
            <a:ext cx="10515600" cy="125853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Extending the model knowledge</a:t>
            </a:r>
          </a:p>
          <a:p>
            <a:r>
              <a:rPr lang="en-US"/>
              <a:t>Combines information retrieval </a:t>
            </a:r>
            <a:br>
              <a:rPr lang="en-US"/>
            </a:br>
            <a:r>
              <a:rPr lang="en-US"/>
              <a:t>with text generation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05FB81-992E-1965-91DB-A0ADC546F3B1}"/>
              </a:ext>
            </a:extLst>
          </p:cNvPr>
          <p:cNvSpPr txBox="1"/>
          <p:nvPr/>
        </p:nvSpPr>
        <p:spPr>
          <a:xfrm>
            <a:off x="592595" y="6165876"/>
            <a:ext cx="6241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https://arxiv.org/abs/2005.11401</a:t>
            </a:r>
            <a:r>
              <a:rPr lang="en-US" dirty="0"/>
              <a:t> 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77F13DC-D95A-F293-9F66-F5F88A3AF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88012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14C1-904C-70A7-8922-352231551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87D679-1B83-162B-BA05-E9BBA24E4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95" y="479350"/>
            <a:ext cx="4297901" cy="61555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DEMO (</a:t>
            </a:r>
            <a:r>
              <a:rPr lang="en-US" dirty="0" err="1"/>
              <a:t>c#</a:t>
            </a:r>
            <a:r>
              <a:rPr lang="en-US" dirty="0"/>
              <a:t>)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D4E9E29-3D1D-E24A-FC35-86DA7E72C3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405" y="1558203"/>
            <a:ext cx="5118524" cy="172354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Creating chunks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Creating embeddings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InMemory</a:t>
            </a:r>
            <a:r>
              <a:rPr lang="en-US" sz="2800" dirty="0"/>
              <a:t> Vector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Calculating Similarity</a:t>
            </a:r>
          </a:p>
        </p:txBody>
      </p:sp>
    </p:spTree>
    <p:extLst>
      <p:ext uri="{BB962C8B-B14F-4D97-AF65-F5344CB8AC3E}">
        <p14:creationId xmlns:p14="http://schemas.microsoft.com/office/powerpoint/2010/main" val="353658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D836E-8178-C694-3883-2C608D2BE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5B8404-541E-189A-555A-270BA0BF2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98" y="540342"/>
            <a:ext cx="4297901" cy="1846659"/>
          </a:xfrm>
        </p:spPr>
        <p:txBody>
          <a:bodyPr/>
          <a:lstStyle/>
          <a:p>
            <a:r>
              <a:rPr lang="en-US" sz="6000" dirty="0"/>
              <a:t>Function Calling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63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05CB2E1-E13D-A51B-043B-DA22BB8CF97B}"/>
              </a:ext>
            </a:extLst>
          </p:cNvPr>
          <p:cNvSpPr/>
          <p:nvPr/>
        </p:nvSpPr>
        <p:spPr bwMode="auto">
          <a:xfrm>
            <a:off x="-491067" y="1177501"/>
            <a:ext cx="13529733" cy="5757333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F44D1D-27EF-6AB2-A507-B922BFBF1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Chat Model Interaction</a:t>
            </a:r>
            <a:endParaRPr lang="en-US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03B6C80E-96E3-EB8C-7713-4C08A7D87CFD}"/>
              </a:ext>
            </a:extLst>
          </p:cNvPr>
          <p:cNvSpPr/>
          <p:nvPr/>
        </p:nvSpPr>
        <p:spPr>
          <a:xfrm>
            <a:off x="3984253" y="2191113"/>
            <a:ext cx="3498903" cy="617049"/>
          </a:xfrm>
          <a:prstGeom prst="wedgeRectCallout">
            <a:avLst>
              <a:gd name="adj1" fmla="val -13746"/>
              <a:gd name="adj2" fmla="val 15249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solidFill>
                  <a:schemeClr val="tx1"/>
                </a:solidFill>
              </a:rPr>
              <a:t>User</a:t>
            </a:r>
            <a:r>
              <a:rPr lang="de-DE" dirty="0">
                <a:solidFill>
                  <a:schemeClr val="tx1"/>
                </a:solidFill>
              </a:rPr>
              <a:t>: </a:t>
            </a:r>
            <a:r>
              <a:rPr lang="de-DE" dirty="0" err="1">
                <a:solidFill>
                  <a:schemeClr val="tx1"/>
                </a:solidFill>
              </a:rPr>
              <a:t>How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are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you</a:t>
            </a:r>
            <a:r>
              <a:rPr lang="de-DE" dirty="0">
                <a:solidFill>
                  <a:schemeClr val="tx1"/>
                </a:solidFill>
              </a:rPr>
              <a:t>?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Grafik 1">
            <a:extLst>
              <a:ext uri="{FF2B5EF4-FFF2-40B4-BE49-F238E27FC236}">
                <a16:creationId xmlns:a16="http://schemas.microsoft.com/office/drawing/2014/main" id="{059FCCC6-816C-2701-1613-336A9BAB4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043346" y="3193962"/>
            <a:ext cx="1209569" cy="80738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382FA7F-C971-B898-FA6A-60BAD17455EC}"/>
              </a:ext>
            </a:extLst>
          </p:cNvPr>
          <p:cNvCxnSpPr>
            <a:cxnSpLocks/>
            <a:stCxn id="8" idx="2"/>
            <a:endCxn id="5" idx="1"/>
          </p:cNvCxnSpPr>
          <p:nvPr/>
        </p:nvCxnSpPr>
        <p:spPr>
          <a:xfrm flipH="1" flipV="1">
            <a:off x="4252915" y="3597656"/>
            <a:ext cx="3480518" cy="762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>
            <a:extLst>
              <a:ext uri="{FF2B5EF4-FFF2-40B4-BE49-F238E27FC236}">
                <a16:creationId xmlns:a16="http://schemas.microsoft.com/office/drawing/2014/main" id="{A47DAFDA-D63F-994E-CD69-8DE9D26468A1}"/>
              </a:ext>
            </a:extLst>
          </p:cNvPr>
          <p:cNvSpPr txBox="1"/>
          <p:nvPr/>
        </p:nvSpPr>
        <p:spPr>
          <a:xfrm>
            <a:off x="3100613" y="4001349"/>
            <a:ext cx="88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0000"/>
                </a:solidFill>
              </a:rPr>
              <a:t>Prompt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4B138AB-AEA1-02DB-345B-F296BE93927A}"/>
              </a:ext>
            </a:extLst>
          </p:cNvPr>
          <p:cNvSpPr/>
          <p:nvPr/>
        </p:nvSpPr>
        <p:spPr>
          <a:xfrm>
            <a:off x="7733433" y="3238856"/>
            <a:ext cx="876300" cy="7328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AI</a:t>
            </a:r>
            <a:endParaRPr lang="en-US" dirty="0"/>
          </a:p>
        </p:txBody>
      </p:sp>
      <p:sp>
        <p:nvSpPr>
          <p:cNvPr id="9" name="TextBox 33">
            <a:extLst>
              <a:ext uri="{FF2B5EF4-FFF2-40B4-BE49-F238E27FC236}">
                <a16:creationId xmlns:a16="http://schemas.microsoft.com/office/drawing/2014/main" id="{245BB23F-C6C0-9440-B031-51059F42DAB8}"/>
              </a:ext>
            </a:extLst>
          </p:cNvPr>
          <p:cNvSpPr txBox="1"/>
          <p:nvPr/>
        </p:nvSpPr>
        <p:spPr>
          <a:xfrm>
            <a:off x="5462484" y="3235943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0000"/>
                </a:solidFill>
              </a:rPr>
              <a:t>(1)</a:t>
            </a:r>
            <a:endParaRPr lang="en-US" dirty="0"/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368097F4-5CB1-3BEF-8815-9EFDB3D796F8}"/>
              </a:ext>
            </a:extLst>
          </p:cNvPr>
          <p:cNvSpPr txBox="1"/>
          <p:nvPr/>
        </p:nvSpPr>
        <p:spPr>
          <a:xfrm>
            <a:off x="5489715" y="3864382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0000"/>
                </a:solidFill>
              </a:rPr>
              <a:t>(2)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54DDC4-4D1A-5D53-86BD-2F57FCBF35EC}"/>
              </a:ext>
            </a:extLst>
          </p:cNvPr>
          <p:cNvCxnSpPr>
            <a:cxnSpLocks/>
          </p:cNvCxnSpPr>
          <p:nvPr/>
        </p:nvCxnSpPr>
        <p:spPr>
          <a:xfrm>
            <a:off x="4135913" y="3841004"/>
            <a:ext cx="3488519" cy="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8B5D2528-8A51-D09E-BFCB-448CEF4474EB}"/>
              </a:ext>
            </a:extLst>
          </p:cNvPr>
          <p:cNvSpPr/>
          <p:nvPr/>
        </p:nvSpPr>
        <p:spPr>
          <a:xfrm>
            <a:off x="3984253" y="4970019"/>
            <a:ext cx="4748933" cy="945110"/>
          </a:xfrm>
          <a:prstGeom prst="wedgeRectCallout">
            <a:avLst>
              <a:gd name="adj1" fmla="val -24979"/>
              <a:gd name="adj2" fmla="val -11702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solidFill>
                  <a:schemeClr val="tx1"/>
                </a:solidFill>
              </a:rPr>
              <a:t>Agent</a:t>
            </a:r>
            <a:r>
              <a:rPr lang="de-DE" dirty="0">
                <a:solidFill>
                  <a:schemeClr val="tx1"/>
                </a:solidFill>
              </a:rPr>
              <a:t>: </a:t>
            </a:r>
            <a:r>
              <a:rPr lang="de-DE" dirty="0" err="1">
                <a:solidFill>
                  <a:schemeClr val="tx1"/>
                </a:solidFill>
              </a:rPr>
              <a:t>I‘m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fine</a:t>
            </a:r>
            <a:r>
              <a:rPr lang="de-DE" dirty="0">
                <a:solidFill>
                  <a:schemeClr val="tx1"/>
                </a:solidFill>
              </a:rPr>
              <a:t>, </a:t>
            </a:r>
            <a:r>
              <a:rPr lang="de-DE" dirty="0" err="1">
                <a:solidFill>
                  <a:schemeClr val="tx1"/>
                </a:solidFill>
              </a:rPr>
              <a:t>how</a:t>
            </a:r>
            <a:r>
              <a:rPr lang="de-DE">
                <a:solidFill>
                  <a:schemeClr val="tx1"/>
                </a:solidFill>
              </a:rPr>
              <a:t> can</a:t>
            </a:r>
            <a:r>
              <a:rPr lang="de-DE" dirty="0">
                <a:solidFill>
                  <a:schemeClr val="tx1"/>
                </a:solidFill>
              </a:rPr>
              <a:t> I </a:t>
            </a:r>
            <a:r>
              <a:rPr lang="de-DE" dirty="0" err="1">
                <a:solidFill>
                  <a:schemeClr val="tx1"/>
                </a:solidFill>
              </a:rPr>
              <a:t>help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you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Graphic 9" descr="Envelope outline">
            <a:extLst>
              <a:ext uri="{FF2B5EF4-FFF2-40B4-BE49-F238E27FC236}">
                <a16:creationId xmlns:a16="http://schemas.microsoft.com/office/drawing/2014/main" id="{A4986BE8-BB14-A3AB-726A-816863EF6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9161" y="5009745"/>
            <a:ext cx="914400" cy="914400"/>
          </a:xfrm>
          <a:prstGeom prst="rect">
            <a:avLst/>
          </a:prstGeom>
        </p:spPr>
      </p:pic>
      <p:pic>
        <p:nvPicPr>
          <p:cNvPr id="14" name="Graphic 10" descr="Envelope outline">
            <a:extLst>
              <a:ext uri="{FF2B5EF4-FFF2-40B4-BE49-F238E27FC236}">
                <a16:creationId xmlns:a16="http://schemas.microsoft.com/office/drawing/2014/main" id="{151FC8F5-5C73-47D3-DB38-811658B4C5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58719" y="204508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0180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59F97A-6B58-77B8-0D36-DB15C33CCC7A}"/>
              </a:ext>
            </a:extLst>
          </p:cNvPr>
          <p:cNvSpPr txBox="1"/>
          <p:nvPr/>
        </p:nvSpPr>
        <p:spPr>
          <a:xfrm>
            <a:off x="1635071" y="1194742"/>
            <a:ext cx="841751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"type": "function",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"function":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"name": "</a:t>
            </a:r>
            <a:r>
              <a:rPr lang="en-US" sz="1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get_weather</a:t>
            </a:r>
            <a:r>
              <a:rPr lang="en-US" sz="1400" dirty="0">
                <a:latin typeface="Consolas" panose="020B0609020204030204" pitchFamily="49" charset="0"/>
              </a:rPr>
              <a:t>",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"description": "Retrieves current weather for the given location.",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"strict": true,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"parameters":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"type": "object",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"properties":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"location":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    "type": "string",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    "description": "City and country e.g. Bogotá, Colombia"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},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"units":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    "type": ["string", "null"],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    "</a:t>
            </a:r>
            <a:r>
              <a:rPr lang="en-US" sz="1400" dirty="0" err="1">
                <a:latin typeface="Consolas" panose="020B0609020204030204" pitchFamily="49" charset="0"/>
              </a:rPr>
              <a:t>enum</a:t>
            </a:r>
            <a:r>
              <a:rPr lang="en-US" sz="1400" dirty="0">
                <a:latin typeface="Consolas" panose="020B0609020204030204" pitchFamily="49" charset="0"/>
              </a:rPr>
              <a:t>": ["</a:t>
            </a:r>
            <a:r>
              <a:rPr lang="en-US" sz="1400" dirty="0" err="1">
                <a:latin typeface="Consolas" panose="020B0609020204030204" pitchFamily="49" charset="0"/>
              </a:rPr>
              <a:t>celsius</a:t>
            </a:r>
            <a:r>
              <a:rPr lang="en-US" sz="1400" dirty="0">
                <a:latin typeface="Consolas" panose="020B0609020204030204" pitchFamily="49" charset="0"/>
              </a:rPr>
              <a:t>", "</a:t>
            </a:r>
            <a:r>
              <a:rPr lang="en-US" sz="1400" dirty="0" err="1">
                <a:latin typeface="Consolas" panose="020B0609020204030204" pitchFamily="49" charset="0"/>
              </a:rPr>
              <a:t>fahrenheit</a:t>
            </a:r>
            <a:r>
              <a:rPr lang="en-US" sz="1400" dirty="0">
                <a:latin typeface="Consolas" panose="020B0609020204030204" pitchFamily="49" charset="0"/>
              </a:rPr>
              <a:t>"],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    "description": "Units the temperature will be returned in."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}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},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"required": ["location", "units"],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"</a:t>
            </a:r>
            <a:r>
              <a:rPr lang="en-US" sz="1400" dirty="0" err="1">
                <a:latin typeface="Consolas" panose="020B0609020204030204" pitchFamily="49" charset="0"/>
              </a:rPr>
              <a:t>additionalProperties</a:t>
            </a:r>
            <a:r>
              <a:rPr lang="en-US" sz="1400" dirty="0">
                <a:latin typeface="Consolas" panose="020B0609020204030204" pitchFamily="49" charset="0"/>
              </a:rPr>
              <a:t>": false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6C761617-ACD7-0DE7-DC06-F9AF64BF1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71" y="213806"/>
            <a:ext cx="11602658" cy="492443"/>
          </a:xfrm>
        </p:spPr>
        <p:txBody>
          <a:bodyPr/>
          <a:lstStyle/>
          <a:p>
            <a:r>
              <a:rPr lang="de-DE" sz="3200" dirty="0" err="1"/>
              <a:t>Function</a:t>
            </a:r>
            <a:r>
              <a:rPr lang="de-DE" sz="3200" dirty="0"/>
              <a:t> Calling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3119659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EC890-3B29-44B3-1DD9-0ED06DEB2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98160" y="2644596"/>
            <a:ext cx="7127240" cy="2240613"/>
          </a:xfrm>
        </p:spPr>
        <p:txBody>
          <a:bodyPr/>
          <a:lstStyle/>
          <a:p>
            <a:r>
              <a:rPr lang="en-US" dirty="0"/>
              <a:t>Open AI</a:t>
            </a:r>
          </a:p>
          <a:p>
            <a:r>
              <a:rPr lang="en-US" sz="2000" dirty="0">
                <a:hlinkClick r:id="rId2"/>
              </a:rPr>
              <a:t>https://platform.</a:t>
            </a:r>
            <a:r>
              <a:rPr lang="en-US" sz="1800" dirty="0">
                <a:hlinkClick r:id="rId2"/>
              </a:rPr>
              <a:t>openai</a:t>
            </a:r>
            <a:r>
              <a:rPr lang="en-US" sz="2000" dirty="0">
                <a:hlinkClick r:id="rId2"/>
              </a:rPr>
              <a:t>.com/docs/models</a:t>
            </a:r>
            <a:br>
              <a:rPr lang="en-US" sz="2000" dirty="0"/>
            </a:br>
            <a:r>
              <a:rPr lang="en-US" sz="2000" dirty="0"/>
              <a:t> </a:t>
            </a:r>
          </a:p>
          <a:p>
            <a:r>
              <a:rPr lang="en-US" dirty="0"/>
              <a:t>Azure AI Foundry</a:t>
            </a:r>
            <a:br>
              <a:rPr lang="en-US" dirty="0"/>
            </a:br>
            <a:r>
              <a:rPr lang="en-US" sz="2000" dirty="0">
                <a:hlinkClick r:id="rId3"/>
              </a:rPr>
              <a:t>https://oai.azure.com/portal/****/models</a:t>
            </a:r>
            <a:br>
              <a:rPr lang="en-US" sz="2000" dirty="0"/>
            </a:br>
            <a:r>
              <a:rPr lang="en-US" sz="2000" dirty="0">
                <a:hlinkClick r:id="rId4"/>
              </a:rPr>
              <a:t>https://ai.azure.com/</a:t>
            </a:r>
            <a:r>
              <a:rPr lang="en-US" sz="2000" dirty="0"/>
              <a:t> 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DF2A9-2831-E8E3-69AE-A694BED47CA5}"/>
              </a:ext>
            </a:extLst>
          </p:cNvPr>
          <p:cNvSpPr txBox="1"/>
          <p:nvPr/>
        </p:nvSpPr>
        <p:spPr>
          <a:xfrm>
            <a:off x="585834" y="213161"/>
            <a:ext cx="3417206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AI Services</a:t>
            </a: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0982788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9711D-327E-8169-76B2-E7D3D8302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37D091C-501D-AC85-702A-6A43AC9BC4D4}"/>
              </a:ext>
            </a:extLst>
          </p:cNvPr>
          <p:cNvSpPr/>
          <p:nvPr/>
        </p:nvSpPr>
        <p:spPr bwMode="auto">
          <a:xfrm>
            <a:off x="-668867" y="1307348"/>
            <a:ext cx="13529733" cy="5757333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D8DA11A8-9847-948C-B38D-349D01D18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</a:t>
            </a:r>
            <a:r>
              <a:rPr lang="de-DE" dirty="0"/>
              <a:t> Calling</a:t>
            </a:r>
            <a:endParaRPr lang="en-US" dirty="0"/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A20CD18E-652C-6923-08B9-89E082398980}"/>
              </a:ext>
            </a:extLst>
          </p:cNvPr>
          <p:cNvSpPr/>
          <p:nvPr/>
        </p:nvSpPr>
        <p:spPr>
          <a:xfrm>
            <a:off x="8012406" y="8274672"/>
            <a:ext cx="3393932" cy="1558752"/>
          </a:xfrm>
          <a:prstGeom prst="wedgeRectCallout">
            <a:avLst>
              <a:gd name="adj1" fmla="val -26650"/>
              <a:gd name="adj2" fmla="val 16433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2"/>
                </a:solidFill>
              </a:rPr>
              <a:t>Schritt 2: </a:t>
            </a:r>
          </a:p>
          <a:p>
            <a:pPr algn="ctr"/>
            <a:r>
              <a:rPr lang="de-DE" sz="1400" dirty="0">
                <a:solidFill>
                  <a:schemeClr val="bg2"/>
                </a:solidFill>
              </a:rPr>
              <a:t>KI ermittelt aus dem Prompt die passende Funktion und Argumente.</a:t>
            </a:r>
            <a:br>
              <a:rPr lang="de-DE" sz="1400" dirty="0">
                <a:solidFill>
                  <a:schemeClr val="bg2"/>
                </a:solidFill>
              </a:rPr>
            </a:br>
            <a:r>
              <a:rPr lang="de-DE" sz="1400" dirty="0">
                <a:solidFill>
                  <a:schemeClr val="bg2"/>
                </a:solidFill>
              </a:rPr>
              <a:t>Bsp.:</a:t>
            </a:r>
          </a:p>
          <a:p>
            <a:pPr algn="ctr"/>
            <a:r>
              <a:rPr lang="de-DE" sz="1400" i="1" dirty="0" err="1">
                <a:solidFill>
                  <a:schemeClr val="bg2"/>
                </a:solidFill>
              </a:rPr>
              <a:t>SchallteLichAn</a:t>
            </a:r>
            <a:r>
              <a:rPr lang="de-DE" sz="1400" i="1" dirty="0">
                <a:solidFill>
                  <a:schemeClr val="bg2"/>
                </a:solidFill>
              </a:rPr>
              <a:t>(grün)</a:t>
            </a:r>
          </a:p>
          <a:p>
            <a:pPr algn="ctr"/>
            <a:endParaRPr lang="en-US" sz="1400" i="1" dirty="0">
              <a:solidFill>
                <a:schemeClr val="bg2"/>
              </a:solidFill>
            </a:endParaRPr>
          </a:p>
        </p:txBody>
      </p:sp>
      <p:pic>
        <p:nvPicPr>
          <p:cNvPr id="20" name="Grafik 1">
            <a:extLst>
              <a:ext uri="{FF2B5EF4-FFF2-40B4-BE49-F238E27FC236}">
                <a16:creationId xmlns:a16="http://schemas.microsoft.com/office/drawing/2014/main" id="{E019B058-BEA8-F299-94C8-CBD238A53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29613" y="3765932"/>
            <a:ext cx="1209569" cy="80738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355052-DBE3-BBC3-94BB-16DCA80C2EE6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1861930" y="4177246"/>
            <a:ext cx="3357770" cy="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741A021-1F30-DB14-D3D3-FD0A39DEC4BB}"/>
              </a:ext>
            </a:extLst>
          </p:cNvPr>
          <p:cNvSpPr txBox="1"/>
          <p:nvPr/>
        </p:nvSpPr>
        <p:spPr>
          <a:xfrm>
            <a:off x="586880" y="4573319"/>
            <a:ext cx="88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Prompt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811B60-D929-D90B-4B37-E437F8FCD611}"/>
              </a:ext>
            </a:extLst>
          </p:cNvPr>
          <p:cNvSpPr/>
          <p:nvPr/>
        </p:nvSpPr>
        <p:spPr>
          <a:xfrm>
            <a:off x="7868877" y="2311842"/>
            <a:ext cx="3169015" cy="10406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u="sng" dirty="0" err="1"/>
              <a:t>LichtPlugin</a:t>
            </a:r>
            <a:endParaRPr lang="de-DE" u="sng" dirty="0"/>
          </a:p>
          <a:p>
            <a:pPr algn="ctr"/>
            <a:r>
              <a:rPr lang="de-DE" dirty="0" err="1"/>
              <a:t>SwitchLightOn</a:t>
            </a:r>
            <a:r>
              <a:rPr lang="de-DE" dirty="0"/>
              <a:t>(</a:t>
            </a:r>
            <a:r>
              <a:rPr lang="de-DE" dirty="0" err="1"/>
              <a:t>color</a:t>
            </a:r>
            <a:r>
              <a:rPr lang="de-DE" dirty="0"/>
              <a:t>)</a:t>
            </a:r>
          </a:p>
          <a:p>
            <a:pPr algn="ctr"/>
            <a:r>
              <a:rPr lang="de-DE" dirty="0" err="1"/>
              <a:t>SwitychLightOff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AF7299F-3CC3-8677-2CEC-BBD7F7D643CE}"/>
              </a:ext>
            </a:extLst>
          </p:cNvPr>
          <p:cNvSpPr/>
          <p:nvPr/>
        </p:nvSpPr>
        <p:spPr>
          <a:xfrm>
            <a:off x="7843175" y="3672957"/>
            <a:ext cx="3169014" cy="10406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u="sng" dirty="0" err="1"/>
              <a:t>WeatherPlugin</a:t>
            </a:r>
            <a:endParaRPr lang="de-DE" u="sng" dirty="0"/>
          </a:p>
          <a:p>
            <a:pPr algn="ctr"/>
            <a:r>
              <a:rPr lang="de-DE" dirty="0" err="1"/>
              <a:t>ShowInfo</a:t>
            </a:r>
            <a:r>
              <a:rPr lang="de-DE" dirty="0"/>
              <a:t>(Location)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4CDFFF1-9D44-23AA-6500-9FF4E5ECD794}"/>
              </a:ext>
            </a:extLst>
          </p:cNvPr>
          <p:cNvSpPr/>
          <p:nvPr/>
        </p:nvSpPr>
        <p:spPr>
          <a:xfrm>
            <a:off x="5219700" y="3810826"/>
            <a:ext cx="876300" cy="7328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AI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C8FC76B-987C-EF77-AAF7-F25AB17E5385}"/>
              </a:ext>
            </a:extLst>
          </p:cNvPr>
          <p:cNvCxnSpPr>
            <a:cxnSpLocks/>
            <a:stCxn id="23" idx="1"/>
            <a:endCxn id="25" idx="7"/>
          </p:cNvCxnSpPr>
          <p:nvPr/>
        </p:nvCxnSpPr>
        <p:spPr>
          <a:xfrm flipH="1">
            <a:off x="5967669" y="2832156"/>
            <a:ext cx="1901208" cy="1085992"/>
          </a:xfrm>
          <a:prstGeom prst="straightConnector1">
            <a:avLst/>
          </a:prstGeom>
          <a:ln w="31750">
            <a:solidFill>
              <a:srgbClr val="000000"/>
            </a:solidFill>
            <a:prstDash val="dash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5119BDD-B3DD-E7DD-45A0-E7A2B685915B}"/>
              </a:ext>
            </a:extLst>
          </p:cNvPr>
          <p:cNvCxnSpPr>
            <a:cxnSpLocks/>
            <a:stCxn id="24" idx="1"/>
            <a:endCxn id="25" idx="6"/>
          </p:cNvCxnSpPr>
          <p:nvPr/>
        </p:nvCxnSpPr>
        <p:spPr>
          <a:xfrm flipH="1" flipV="1">
            <a:off x="6096000" y="4177246"/>
            <a:ext cx="1747175" cy="16025"/>
          </a:xfrm>
          <a:prstGeom prst="straightConnector1">
            <a:avLst/>
          </a:prstGeom>
          <a:ln w="31750">
            <a:solidFill>
              <a:srgbClr val="000000"/>
            </a:solidFill>
            <a:prstDash val="dash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13AF6F-7A95-725C-4BAF-EC1F5FF31549}"/>
              </a:ext>
            </a:extLst>
          </p:cNvPr>
          <p:cNvCxnSpPr>
            <a:cxnSpLocks/>
            <a:endCxn id="25" idx="5"/>
          </p:cNvCxnSpPr>
          <p:nvPr/>
        </p:nvCxnSpPr>
        <p:spPr>
          <a:xfrm flipH="1" flipV="1">
            <a:off x="5967669" y="4436343"/>
            <a:ext cx="1875506" cy="1043330"/>
          </a:xfrm>
          <a:prstGeom prst="straightConnector1">
            <a:avLst/>
          </a:prstGeom>
          <a:ln w="31750">
            <a:solidFill>
              <a:srgbClr val="000000"/>
            </a:solidFill>
            <a:prstDash val="dash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A3BE0B5-ACD8-7549-E326-4E90B1227399}"/>
              </a:ext>
            </a:extLst>
          </p:cNvPr>
          <p:cNvSpPr txBox="1"/>
          <p:nvPr/>
        </p:nvSpPr>
        <p:spPr>
          <a:xfrm>
            <a:off x="3189257" y="3757086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(1)</a:t>
            </a:r>
            <a:endParaRPr lang="en-US" dirty="0"/>
          </a:p>
        </p:txBody>
      </p:sp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ECA4CCC2-BFFA-F58F-AA12-F71A0C9CEC56}"/>
              </a:ext>
            </a:extLst>
          </p:cNvPr>
          <p:cNvSpPr/>
          <p:nvPr/>
        </p:nvSpPr>
        <p:spPr>
          <a:xfrm>
            <a:off x="11757398" y="8277606"/>
            <a:ext cx="2423823" cy="1074953"/>
          </a:xfrm>
          <a:prstGeom prst="wedgeRectCallout">
            <a:avLst>
              <a:gd name="adj1" fmla="val -26694"/>
              <a:gd name="adj2" fmla="val 14059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2"/>
                </a:solidFill>
              </a:rPr>
              <a:t>Plugin Library</a:t>
            </a:r>
          </a:p>
          <a:p>
            <a:pPr algn="ctr"/>
            <a:r>
              <a:rPr lang="de-DE" sz="1400" dirty="0">
                <a:solidFill>
                  <a:schemeClr val="bg2"/>
                </a:solidFill>
              </a:rPr>
              <a:t>Enthält die Beschreibungen von  Funktionen.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324C76-CCE7-45F5-485E-E48D482C4FB2}"/>
              </a:ext>
            </a:extLst>
          </p:cNvPr>
          <p:cNvSpPr txBox="1"/>
          <p:nvPr/>
        </p:nvSpPr>
        <p:spPr>
          <a:xfrm>
            <a:off x="3184071" y="4487215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(2)</a:t>
            </a:r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408B312-7F65-82A6-0E18-8981CF8E846C}"/>
              </a:ext>
            </a:extLst>
          </p:cNvPr>
          <p:cNvCxnSpPr>
            <a:cxnSpLocks/>
          </p:cNvCxnSpPr>
          <p:nvPr/>
        </p:nvCxnSpPr>
        <p:spPr>
          <a:xfrm>
            <a:off x="1739182" y="4492838"/>
            <a:ext cx="3241795" cy="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FC007B6D-E0FE-5B1C-86D4-E700D1A179CC}"/>
              </a:ext>
            </a:extLst>
          </p:cNvPr>
          <p:cNvSpPr/>
          <p:nvPr/>
        </p:nvSpPr>
        <p:spPr>
          <a:xfrm>
            <a:off x="7843175" y="5034071"/>
            <a:ext cx="3169014" cy="10406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My Database</a:t>
            </a:r>
            <a:endParaRPr lang="en-US" dirty="0"/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C7DBEEC7-21BE-30D2-6684-15956F2A0F5B}"/>
              </a:ext>
            </a:extLst>
          </p:cNvPr>
          <p:cNvSpPr/>
          <p:nvPr/>
        </p:nvSpPr>
        <p:spPr>
          <a:xfrm>
            <a:off x="1188589" y="2223319"/>
            <a:ext cx="4405095" cy="617049"/>
          </a:xfrm>
          <a:prstGeom prst="wedgeRectCallout">
            <a:avLst>
              <a:gd name="adj1" fmla="val -3217"/>
              <a:gd name="adj2" fmla="val 155720"/>
            </a:avLst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>
                <a:solidFill>
                  <a:schemeClr val="tx1"/>
                </a:solidFill>
              </a:rPr>
              <a:t>User</a:t>
            </a:r>
            <a:r>
              <a:rPr lang="de-DE" dirty="0">
                <a:solidFill>
                  <a:schemeClr val="tx1"/>
                </a:solidFill>
              </a:rPr>
              <a:t>: Switch on the light </a:t>
            </a:r>
            <a:r>
              <a:rPr lang="de-DE" dirty="0" err="1">
                <a:solidFill>
                  <a:schemeClr val="tx1"/>
                </a:solidFill>
              </a:rPr>
              <a:t>to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green</a:t>
            </a:r>
            <a:r>
              <a:rPr lang="de-DE" dirty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Speech Bubble: Rectangle 35">
            <a:extLst>
              <a:ext uri="{FF2B5EF4-FFF2-40B4-BE49-F238E27FC236}">
                <a16:creationId xmlns:a16="http://schemas.microsoft.com/office/drawing/2014/main" id="{3982071A-3D96-C796-18A3-3DC3FDAB86B4}"/>
              </a:ext>
            </a:extLst>
          </p:cNvPr>
          <p:cNvSpPr/>
          <p:nvPr/>
        </p:nvSpPr>
        <p:spPr>
          <a:xfrm>
            <a:off x="2368088" y="5553561"/>
            <a:ext cx="3759790" cy="945110"/>
          </a:xfrm>
          <a:prstGeom prst="wedgeRectCallout">
            <a:avLst>
              <a:gd name="adj1" fmla="val -24979"/>
              <a:gd name="adj2" fmla="val -117022"/>
            </a:avLst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>
                <a:solidFill>
                  <a:schemeClr val="tx1"/>
                </a:solidFill>
              </a:rPr>
              <a:t>Tool</a:t>
            </a:r>
            <a:r>
              <a:rPr lang="de-DE" dirty="0">
                <a:solidFill>
                  <a:schemeClr val="tx1"/>
                </a:solidFill>
              </a:rPr>
              <a:t>:  </a:t>
            </a:r>
            <a:r>
              <a:rPr lang="de-DE" b="1" i="1" dirty="0" err="1">
                <a:solidFill>
                  <a:schemeClr val="tx1"/>
                </a:solidFill>
              </a:rPr>
              <a:t>SwitchLightOn</a:t>
            </a:r>
            <a:r>
              <a:rPr lang="de-DE" dirty="0">
                <a:solidFill>
                  <a:schemeClr val="tx1"/>
                </a:solidFill>
              </a:rPr>
              <a:t>(</a:t>
            </a:r>
            <a:r>
              <a:rPr lang="de-DE" i="1" dirty="0" err="1">
                <a:solidFill>
                  <a:schemeClr val="tx1"/>
                </a:solidFill>
              </a:rPr>
              <a:t>green</a:t>
            </a:r>
            <a:r>
              <a:rPr lang="de-DE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7" name="Graphic 36" descr="Envelope outline">
            <a:extLst>
              <a:ext uri="{FF2B5EF4-FFF2-40B4-BE49-F238E27FC236}">
                <a16:creationId xmlns:a16="http://schemas.microsoft.com/office/drawing/2014/main" id="{38E98099-AF92-F9AC-E07F-EDEE23698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3478" y="5584271"/>
            <a:ext cx="914400" cy="914400"/>
          </a:xfrm>
          <a:prstGeom prst="rect">
            <a:avLst/>
          </a:prstGeom>
        </p:spPr>
      </p:pic>
      <p:pic>
        <p:nvPicPr>
          <p:cNvPr id="38" name="Graphic 10" descr="Envelope outline">
            <a:extLst>
              <a:ext uri="{FF2B5EF4-FFF2-40B4-BE49-F238E27FC236}">
                <a16:creationId xmlns:a16="http://schemas.microsoft.com/office/drawing/2014/main" id="{C6DC4AF2-007A-AE52-54D7-DB0AA46AFB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93992" y="2195068"/>
            <a:ext cx="700484" cy="70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2684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0F07D-C919-3C1C-53DB-65582F7D8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EF69BC5-D9EC-B18F-138A-A98EED132901}"/>
              </a:ext>
            </a:extLst>
          </p:cNvPr>
          <p:cNvSpPr/>
          <p:nvPr/>
        </p:nvSpPr>
        <p:spPr bwMode="auto">
          <a:xfrm>
            <a:off x="0" y="900503"/>
            <a:ext cx="13529733" cy="5957498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B76F2052-DFAB-C904-1A0A-C9B601206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32" y="181801"/>
            <a:ext cx="10577567" cy="553998"/>
          </a:xfrm>
        </p:spPr>
        <p:txBody>
          <a:bodyPr/>
          <a:lstStyle/>
          <a:p>
            <a:r>
              <a:rPr lang="de-DE" dirty="0" err="1"/>
              <a:t>Function</a:t>
            </a:r>
            <a:r>
              <a:rPr lang="de-DE" dirty="0"/>
              <a:t> Calling</a:t>
            </a:r>
            <a:endParaRPr lang="en-US" dirty="0"/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278799D8-0DBD-CCAA-770A-B2195AACAAE5}"/>
              </a:ext>
            </a:extLst>
          </p:cNvPr>
          <p:cNvSpPr/>
          <p:nvPr/>
        </p:nvSpPr>
        <p:spPr>
          <a:xfrm>
            <a:off x="8012406" y="8274672"/>
            <a:ext cx="3393932" cy="1558752"/>
          </a:xfrm>
          <a:prstGeom prst="wedgeRectCallout">
            <a:avLst>
              <a:gd name="adj1" fmla="val -26650"/>
              <a:gd name="adj2" fmla="val 16433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2"/>
                </a:solidFill>
              </a:rPr>
              <a:t>Schritt 2: </a:t>
            </a:r>
          </a:p>
          <a:p>
            <a:pPr algn="ctr"/>
            <a:r>
              <a:rPr lang="de-DE" sz="1400" dirty="0">
                <a:solidFill>
                  <a:schemeClr val="bg2"/>
                </a:solidFill>
              </a:rPr>
              <a:t>KI ermittelt aus dem Prompt die passende Funktion und Argumente.</a:t>
            </a:r>
            <a:br>
              <a:rPr lang="de-DE" sz="1400" dirty="0">
                <a:solidFill>
                  <a:schemeClr val="bg2"/>
                </a:solidFill>
              </a:rPr>
            </a:br>
            <a:r>
              <a:rPr lang="de-DE" sz="1400" dirty="0">
                <a:solidFill>
                  <a:schemeClr val="bg2"/>
                </a:solidFill>
              </a:rPr>
              <a:t>Bsp.:</a:t>
            </a:r>
          </a:p>
          <a:p>
            <a:pPr algn="ctr"/>
            <a:r>
              <a:rPr lang="de-DE" sz="1400" i="1" dirty="0" err="1">
                <a:solidFill>
                  <a:schemeClr val="bg2"/>
                </a:solidFill>
              </a:rPr>
              <a:t>SchallteLichAn</a:t>
            </a:r>
            <a:r>
              <a:rPr lang="de-DE" sz="1400" i="1" dirty="0">
                <a:solidFill>
                  <a:schemeClr val="bg2"/>
                </a:solidFill>
              </a:rPr>
              <a:t>(grün)</a:t>
            </a:r>
          </a:p>
          <a:p>
            <a:pPr algn="ctr"/>
            <a:endParaRPr lang="en-US" sz="1400" i="1" dirty="0">
              <a:solidFill>
                <a:schemeClr val="bg2"/>
              </a:solidFill>
            </a:endParaRPr>
          </a:p>
        </p:txBody>
      </p:sp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3923D492-7C46-85FC-3BE2-5DC096880A38}"/>
              </a:ext>
            </a:extLst>
          </p:cNvPr>
          <p:cNvSpPr/>
          <p:nvPr/>
        </p:nvSpPr>
        <p:spPr>
          <a:xfrm>
            <a:off x="11757398" y="8277606"/>
            <a:ext cx="2423823" cy="1074953"/>
          </a:xfrm>
          <a:prstGeom prst="wedgeRectCallout">
            <a:avLst>
              <a:gd name="adj1" fmla="val -26694"/>
              <a:gd name="adj2" fmla="val 14059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2"/>
                </a:solidFill>
              </a:rPr>
              <a:t>Plugin Library</a:t>
            </a:r>
          </a:p>
          <a:p>
            <a:pPr algn="ctr"/>
            <a:r>
              <a:rPr lang="de-DE" sz="1400" dirty="0">
                <a:solidFill>
                  <a:schemeClr val="bg2"/>
                </a:solidFill>
              </a:rPr>
              <a:t>Enthält die Beschreibungen von  Funktionen.</a:t>
            </a:r>
            <a:endParaRPr lang="en-US" sz="1400" dirty="0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8435ED-6814-AD82-0B2D-4CE75B53B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59" y="900502"/>
            <a:ext cx="11553825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1168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FC0DB-E877-C91D-D1CB-1C699238F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6E0BF4-5C70-CD0D-EB5B-A17583FF7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95" y="479350"/>
            <a:ext cx="4297901" cy="61555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DEMO (</a:t>
            </a:r>
            <a:r>
              <a:rPr lang="en-US" dirty="0" err="1"/>
              <a:t>c#</a:t>
            </a:r>
            <a:r>
              <a:rPr lang="en-US" dirty="0"/>
              <a:t>)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D988C0-99EE-6C7F-5DFF-D1B5DF06EA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405" y="1558203"/>
            <a:ext cx="5118524" cy="86177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Function Calling with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SemanticKernel</a:t>
            </a:r>
            <a:r>
              <a:rPr lang="en-US" sz="2800" dirty="0"/>
              <a:t> Plugin</a:t>
            </a:r>
          </a:p>
        </p:txBody>
      </p:sp>
    </p:spTree>
    <p:extLst>
      <p:ext uri="{BB962C8B-B14F-4D97-AF65-F5344CB8AC3E}">
        <p14:creationId xmlns:p14="http://schemas.microsoft.com/office/powerpoint/2010/main" val="181236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92B6F-58AF-BE8D-E604-189D94801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B4D918-725A-0E30-985D-72A29460E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088163"/>
            <a:ext cx="4297901" cy="1231106"/>
          </a:xfrm>
        </p:spPr>
        <p:txBody>
          <a:bodyPr/>
          <a:lstStyle/>
          <a:p>
            <a:r>
              <a:rPr lang="en-US" dirty="0"/>
              <a:t>A Scientific look under the hub</a:t>
            </a:r>
          </a:p>
        </p:txBody>
      </p:sp>
    </p:spTree>
    <p:extLst>
      <p:ext uri="{BB962C8B-B14F-4D97-AF65-F5344CB8AC3E}">
        <p14:creationId xmlns:p14="http://schemas.microsoft.com/office/powerpoint/2010/main" val="215400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06BBEBB-DDF6-1EEF-88E3-EE132D31AC63}"/>
              </a:ext>
            </a:extLst>
          </p:cNvPr>
          <p:cNvSpPr txBox="1">
            <a:spLocks/>
          </p:cNvSpPr>
          <p:nvPr/>
        </p:nvSpPr>
        <p:spPr>
          <a:xfrm>
            <a:off x="373857" y="336550"/>
            <a:ext cx="10515600" cy="132556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de-DE"/>
              <a:t>Chain of Tought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813125-E488-B26C-019A-B7D2C140D435}"/>
              </a:ext>
            </a:extLst>
          </p:cNvPr>
          <p:cNvSpPr txBox="1">
            <a:spLocks/>
          </p:cNvSpPr>
          <p:nvPr/>
        </p:nvSpPr>
        <p:spPr>
          <a:xfrm>
            <a:off x="373857" y="1588066"/>
            <a:ext cx="10515600" cy="1187398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 prompting technique used to improve reasoning </a:t>
            </a:r>
          </a:p>
          <a:p>
            <a:r>
              <a:rPr lang="en-US"/>
              <a:t>Models think step by step before giving an answer.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F9EBEE-F55E-1039-3E52-1EFFA522A8CC}"/>
              </a:ext>
            </a:extLst>
          </p:cNvPr>
          <p:cNvSpPr txBox="1"/>
          <p:nvPr/>
        </p:nvSpPr>
        <p:spPr>
          <a:xfrm>
            <a:off x="596367" y="6265347"/>
            <a:ext cx="6243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https://arxiv.org/abs/2201.11903</a:t>
            </a:r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28A735-C5E3-ACA8-9139-8B54CA1AF16D}"/>
              </a:ext>
            </a:extLst>
          </p:cNvPr>
          <p:cNvSpPr txBox="1"/>
          <p:nvPr/>
        </p:nvSpPr>
        <p:spPr>
          <a:xfrm>
            <a:off x="596367" y="6015936"/>
            <a:ext cx="6243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Google Research, Brain Team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BD8F71-6FB6-5323-A1C2-E735F7355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22" y="2913629"/>
            <a:ext cx="8661778" cy="243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98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A1F80D-C2ED-D280-09A3-400EB9837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Chain of </a:t>
            </a:r>
            <a:r>
              <a:rPr lang="en-US" dirty="0" err="1"/>
              <a:t>Tought</a:t>
            </a:r>
            <a:r>
              <a:rPr lang="en-US" dirty="0"/>
              <a:t> (</a:t>
            </a:r>
            <a:r>
              <a:rPr lang="en-US" dirty="0" err="1"/>
              <a:t>CoT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9BE60-D198-12E3-FE2B-4A117FCCD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662" y="1419386"/>
            <a:ext cx="10400676" cy="496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86680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DCF27FA-9886-49E5-56AD-1E44E6F0D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 err="1"/>
              <a:t>Reasoning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0AB829-F4F7-5DDC-3E2A-FDD743EE7C2E}"/>
              </a:ext>
            </a:extLst>
          </p:cNvPr>
          <p:cNvSpPr txBox="1">
            <a:spLocks/>
          </p:cNvSpPr>
          <p:nvPr/>
        </p:nvSpPr>
        <p:spPr>
          <a:xfrm>
            <a:off x="601133" y="1890920"/>
            <a:ext cx="10515600" cy="3076159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Common Models are </a:t>
            </a:r>
          </a:p>
          <a:p>
            <a:pPr lvl="1"/>
            <a:r>
              <a:rPr lang="en-US" dirty="0"/>
              <a:t>Outcome-Supervised Reward Models (ORM).</a:t>
            </a:r>
          </a:p>
          <a:p>
            <a:pPr lvl="1"/>
            <a:r>
              <a:rPr lang="en-US" dirty="0"/>
              <a:t>They use final answers</a:t>
            </a:r>
          </a:p>
          <a:p>
            <a:r>
              <a:rPr lang="en-US" dirty="0"/>
              <a:t>Reasoning Models</a:t>
            </a:r>
          </a:p>
          <a:p>
            <a:pPr lvl="1"/>
            <a:r>
              <a:rPr lang="en-US" dirty="0"/>
              <a:t>Receive Feedback on Each Step in Chain-of-</a:t>
            </a:r>
            <a:r>
              <a:rPr lang="en-US" dirty="0" err="1"/>
              <a:t>Tought</a:t>
            </a:r>
            <a:r>
              <a:rPr lang="en-US" dirty="0"/>
              <a:t> process</a:t>
            </a:r>
          </a:p>
          <a:p>
            <a:pPr lvl="1"/>
            <a:r>
              <a:rPr lang="en-US" dirty="0"/>
              <a:t>Process Reasoning Models (PRM)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81B73E-8701-0EDE-ABB7-547D89C5374E}"/>
              </a:ext>
            </a:extLst>
          </p:cNvPr>
          <p:cNvSpPr txBox="1"/>
          <p:nvPr/>
        </p:nvSpPr>
        <p:spPr>
          <a:xfrm>
            <a:off x="270447" y="6308209"/>
            <a:ext cx="11651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https://cdn.openai.com/improving-mathematical-reasoning-with-process-supervision/Lets_Verify_Step_by_Step.pdf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69963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130E37-96C1-A003-6762-35B7872E5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572" y="327169"/>
            <a:ext cx="10577567" cy="553998"/>
          </a:xfrm>
        </p:spPr>
        <p:txBody>
          <a:bodyPr/>
          <a:lstStyle/>
          <a:p>
            <a:r>
              <a:rPr lang="en-US" dirty="0"/>
              <a:t>Human Supervised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D71903-5ED4-110C-3D66-02DB97E95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72" y="1177501"/>
            <a:ext cx="11441122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8686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060E27-5FBE-5DAC-91F8-94F40C45E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3BFD13-F434-45D2-F2B4-129603950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2" y="106510"/>
            <a:ext cx="12001855" cy="664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4277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DA315A-F205-6795-A034-E3EBA4EA9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16" y="623503"/>
            <a:ext cx="10577567" cy="553998"/>
          </a:xfrm>
        </p:spPr>
        <p:txBody>
          <a:bodyPr/>
          <a:lstStyle/>
          <a:p>
            <a:r>
              <a:rPr lang="en-US" dirty="0"/>
              <a:t>Comparison: </a:t>
            </a:r>
            <a:r>
              <a:rPr lang="en-US" dirty="0" err="1"/>
              <a:t>CoT</a:t>
            </a:r>
            <a:r>
              <a:rPr lang="en-US" dirty="0"/>
              <a:t> vs. PRM (</a:t>
            </a:r>
            <a:r>
              <a:rPr lang="en-US" sz="3200" dirty="0"/>
              <a:t>Process Reasoning Models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33BA8E-C9FC-9946-B6D8-4AE558DE9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62" y="1681182"/>
            <a:ext cx="4636448" cy="43988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C6D14C-B540-4298-1533-19A48E200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63" y="1681182"/>
            <a:ext cx="5978569" cy="43988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A152FC-1283-B8B2-4001-FB51F3B390ED}"/>
              </a:ext>
            </a:extLst>
          </p:cNvPr>
          <p:cNvSpPr txBox="1"/>
          <p:nvPr/>
        </p:nvSpPr>
        <p:spPr>
          <a:xfrm>
            <a:off x="5745398" y="6211669"/>
            <a:ext cx="62434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Hendrycks, C. Burns, S. </a:t>
            </a:r>
            <a:r>
              <a:rPr lang="en-US" sz="1200" i="1" dirty="0" err="1"/>
              <a:t>Kadavath</a:t>
            </a:r>
            <a:r>
              <a:rPr lang="en-US" sz="1200" i="1" dirty="0"/>
              <a:t>, A. Arora, S. Basart, E. Tang, D. Song, and J. Steinhardt. Measuring mathematical problem solving with the math dataset. </a:t>
            </a:r>
            <a:r>
              <a:rPr lang="en-US" sz="1200" i="1" dirty="0" err="1"/>
              <a:t>arXiv</a:t>
            </a:r>
            <a:r>
              <a:rPr lang="en-US" sz="1200" i="1" dirty="0"/>
              <a:t> preprint arXiv:2103.03874, 2021</a:t>
            </a:r>
          </a:p>
        </p:txBody>
      </p:sp>
    </p:spTree>
    <p:extLst>
      <p:ext uri="{BB962C8B-B14F-4D97-AF65-F5344CB8AC3E}">
        <p14:creationId xmlns:p14="http://schemas.microsoft.com/office/powerpoint/2010/main" val="197792967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32662-C6A9-C239-716F-390166FCF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058DE2-B73F-6DA3-F177-B5058FF98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088163"/>
            <a:ext cx="4297901" cy="1231106"/>
          </a:xfrm>
        </p:spPr>
        <p:txBody>
          <a:bodyPr/>
          <a:lstStyle/>
          <a:p>
            <a:r>
              <a:rPr lang="en-US" dirty="0"/>
              <a:t>Working with TOKENS</a:t>
            </a:r>
          </a:p>
        </p:txBody>
      </p:sp>
    </p:spTree>
    <p:extLst>
      <p:ext uri="{BB962C8B-B14F-4D97-AF65-F5344CB8AC3E}">
        <p14:creationId xmlns:p14="http://schemas.microsoft.com/office/powerpoint/2010/main" val="14740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C008CA-62D4-D8A2-26C0-7492FB4DB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955" y="123335"/>
            <a:ext cx="4354511" cy="1107996"/>
          </a:xfrm>
        </p:spPr>
        <p:txBody>
          <a:bodyPr/>
          <a:lstStyle/>
          <a:p>
            <a:r>
              <a:rPr lang="de-DE" dirty="0"/>
              <a:t>Model </a:t>
            </a:r>
            <a:br>
              <a:rPr lang="de-DE" dirty="0"/>
            </a:br>
            <a:r>
              <a:rPr lang="de-DE" dirty="0"/>
              <a:t>Performance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F1E21CC-B9E4-46ED-F541-AAAA03C1E775}"/>
              </a:ext>
            </a:extLst>
          </p:cNvPr>
          <p:cNvSpPr txBox="1">
            <a:spLocks/>
          </p:cNvSpPr>
          <p:nvPr/>
        </p:nvSpPr>
        <p:spPr>
          <a:xfrm>
            <a:off x="7016924" y="3147100"/>
            <a:ext cx="4775616" cy="870445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>
                <a:hlinkClick r:id="rId2"/>
              </a:rPr>
              <a:t>LiveBench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11106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7057B-7666-416F-1AD3-C50C85E06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306" y="1026804"/>
            <a:ext cx="6636544" cy="4804392"/>
          </a:xfrm>
          <a:ln>
            <a:solidFill>
              <a:schemeClr val="tx1">
                <a:lumMod val="95000"/>
              </a:schemeClr>
            </a:solidFill>
          </a:ln>
        </p:spPr>
        <p:txBody>
          <a:bodyPr/>
          <a:lstStyle/>
          <a:p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  <a:t>Completions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  <a:t>Chat Streaming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 err="1">
                <a:highlight>
                  <a:srgbClr val="000000"/>
                </a:highlight>
                <a:latin typeface="Cascadia Mono" panose="020B0609020000020004" pitchFamily="49" charset="0"/>
              </a:rPr>
              <a:t>TextToSpeech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  <a:t>Look into the image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 err="1">
                <a:highlight>
                  <a:srgbClr val="000000"/>
                </a:highlight>
                <a:latin typeface="Cascadia Mono" panose="020B0609020000020004" pitchFamily="49" charset="0"/>
              </a:rPr>
              <a:t>Image</a:t>
            </a:r>
            <a: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  <a:t> Generation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  <a:t>Image Edit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  <a:t>Embeddings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r>
              <a:rPr lang="en-US" sz="1800" dirty="0" err="1">
                <a:highlight>
                  <a:srgbClr val="000000"/>
                </a:highlight>
                <a:latin typeface="Cascadia Mono" panose="020B0609020000020004" pitchFamily="49" charset="0"/>
              </a:rPr>
              <a:t>RunRetrievalAugmentedGenerationAsync</a:t>
            </a:r>
            <a: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  <a:t>();</a:t>
            </a:r>
            <a:br>
              <a:rPr lang="en-US" sz="1800" dirty="0">
                <a:highlight>
                  <a:srgbClr val="000000"/>
                </a:highlight>
                <a:latin typeface="Cascadia Mono" panose="020B0609020000020004" pitchFamily="49" charset="0"/>
              </a:rPr>
            </a:b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343B07-E1C7-BDBF-EBD1-1B550C3027AF}"/>
              </a:ext>
            </a:extLst>
          </p:cNvPr>
          <p:cNvSpPr txBox="1">
            <a:spLocks/>
          </p:cNvSpPr>
          <p:nvPr/>
        </p:nvSpPr>
        <p:spPr>
          <a:xfrm>
            <a:off x="767835" y="3150462"/>
            <a:ext cx="11602658" cy="557076"/>
          </a:xfrm>
          <a:prstGeom prst="rect">
            <a:avLst/>
          </a:prstGeom>
        </p:spPr>
        <p:txBody>
          <a:bodyPr vert="horz" wrap="square" lIns="0" tIns="64008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de-DE" sz="3200" dirty="0"/>
              <a:t>OpenAI SDK</a:t>
            </a:r>
          </a:p>
        </p:txBody>
      </p:sp>
    </p:spTree>
    <p:extLst>
      <p:ext uri="{BB962C8B-B14F-4D97-AF65-F5344CB8AC3E}">
        <p14:creationId xmlns:p14="http://schemas.microsoft.com/office/powerpoint/2010/main" val="2864836616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BD103-6C2A-B99D-4119-05677D3CE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FDD0842-716E-2D11-824F-2B7BC3367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21101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AC60A8-4147-1AFC-7F89-2E5CEA52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07" y="4970825"/>
            <a:ext cx="10269383" cy="162900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65118-81A1-1C51-21A3-2381342B179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916" y="1600491"/>
            <a:ext cx="11642165" cy="301621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 token ~= 4 chars in English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 token ~= ¾ words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var(--font-family-secondary)"/>
              </a:rPr>
              <a:t>100 tokens ~= 75 words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var(--font-family-secondary)"/>
              </a:rPr>
              <a:t>Byte Pare Encoding (Gage,1994): </a:t>
            </a:r>
            <a:r>
              <a:rPr lang="de-DE" dirty="0">
                <a:hlinkClick r:id="rId3"/>
              </a:rPr>
              <a:t>Wikipedia</a:t>
            </a:r>
            <a:endParaRPr lang="de-DE" dirty="0">
              <a:hlinkClick r:id="rId4"/>
            </a:endParaRPr>
          </a:p>
          <a:p>
            <a:r>
              <a:rPr lang="en-US" dirty="0">
                <a:latin typeface="var(--font-family-secondary)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are tokens and how to count them? </a:t>
            </a:r>
            <a:endParaRPr lang="en-US" dirty="0">
              <a:latin typeface="var(--font-family-secondary)"/>
            </a:endParaRPr>
          </a:p>
          <a:p>
            <a:r>
              <a:rPr lang="en-US" dirty="0">
                <a:latin typeface="var(--font-family-secondary)"/>
              </a:rPr>
              <a:t>Token Pricing: </a:t>
            </a:r>
            <a:r>
              <a:rPr lang="en-US" dirty="0">
                <a:hlinkClick r:id="rId6"/>
              </a:rPr>
              <a:t>Pricing - OpenAI API</a:t>
            </a:r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D6D7AE-233F-D6A9-1C40-A584DFED8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Tokens?</a:t>
            </a:r>
          </a:p>
        </p:txBody>
      </p:sp>
      <p:pic>
        <p:nvPicPr>
          <p:cNvPr id="4" name="Picture 2" descr="Generated image">
            <a:extLst>
              <a:ext uri="{FF2B5EF4-FFF2-40B4-BE49-F238E27FC236}">
                <a16:creationId xmlns:a16="http://schemas.microsoft.com/office/drawing/2014/main" id="{43F7DFB4-43F5-9760-3A2C-E4276CC05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2646" y="4094418"/>
            <a:ext cx="2699288" cy="269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44444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272B8F8-8BE6-F27B-A351-5058AF941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623503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688C735-2333-1BA9-48A9-CA447650A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follows token probabilities</a:t>
            </a:r>
          </a:p>
        </p:txBody>
      </p:sp>
    </p:spTree>
    <p:extLst>
      <p:ext uri="{BB962C8B-B14F-4D97-AF65-F5344CB8AC3E}">
        <p14:creationId xmlns:p14="http://schemas.microsoft.com/office/powerpoint/2010/main" val="398284306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DE67D-A58D-BCBE-FF5B-18329A7C2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ACB8E7A-B4AD-7EE2-96F8-3D2BF323A93F}"/>
              </a:ext>
            </a:extLst>
          </p:cNvPr>
          <p:cNvSpPr/>
          <p:nvPr/>
        </p:nvSpPr>
        <p:spPr bwMode="auto">
          <a:xfrm>
            <a:off x="-491067" y="1177501"/>
            <a:ext cx="13529733" cy="5757333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AE7229-833A-CE92-9972-04C81637D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Token Costs</a:t>
            </a:r>
            <a:endParaRPr lang="en-US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DFF487B8-14FE-A3AC-C56C-1B622D0353B8}"/>
              </a:ext>
            </a:extLst>
          </p:cNvPr>
          <p:cNvSpPr/>
          <p:nvPr/>
        </p:nvSpPr>
        <p:spPr>
          <a:xfrm>
            <a:off x="3984253" y="2191113"/>
            <a:ext cx="3498903" cy="617049"/>
          </a:xfrm>
          <a:prstGeom prst="wedgeRectCallout">
            <a:avLst>
              <a:gd name="adj1" fmla="val -13746"/>
              <a:gd name="adj2" fmla="val 15249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solidFill>
                  <a:schemeClr val="tx1"/>
                </a:solidFill>
              </a:rPr>
              <a:t>User</a:t>
            </a:r>
            <a:r>
              <a:rPr lang="de-DE" dirty="0">
                <a:solidFill>
                  <a:schemeClr val="tx1"/>
                </a:solidFill>
              </a:rPr>
              <a:t>: </a:t>
            </a:r>
            <a:r>
              <a:rPr lang="de-DE" dirty="0" err="1">
                <a:solidFill>
                  <a:schemeClr val="tx1"/>
                </a:solidFill>
              </a:rPr>
              <a:t>How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are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you</a:t>
            </a:r>
            <a:r>
              <a:rPr lang="de-DE" dirty="0">
                <a:solidFill>
                  <a:schemeClr val="tx1"/>
                </a:solidFill>
              </a:rPr>
              <a:t>? </a:t>
            </a:r>
            <a:r>
              <a:rPr lang="de-DE" dirty="0">
                <a:solidFill>
                  <a:schemeClr val="bg2"/>
                </a:solidFill>
                <a:highlight>
                  <a:srgbClr val="FFFF00"/>
                </a:highlight>
              </a:rPr>
              <a:t>IN</a:t>
            </a:r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</p:txBody>
      </p:sp>
      <p:pic>
        <p:nvPicPr>
          <p:cNvPr id="5" name="Grafik 1">
            <a:extLst>
              <a:ext uri="{FF2B5EF4-FFF2-40B4-BE49-F238E27FC236}">
                <a16:creationId xmlns:a16="http://schemas.microsoft.com/office/drawing/2014/main" id="{2CF9ED63-2C88-E34E-AC9B-F548B69C3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043346" y="3193962"/>
            <a:ext cx="1209569" cy="80738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F4FB11-9570-C3CA-2D88-CBDD4049AC51}"/>
              </a:ext>
            </a:extLst>
          </p:cNvPr>
          <p:cNvCxnSpPr>
            <a:cxnSpLocks/>
            <a:stCxn id="8" idx="2"/>
            <a:endCxn id="5" idx="1"/>
          </p:cNvCxnSpPr>
          <p:nvPr/>
        </p:nvCxnSpPr>
        <p:spPr>
          <a:xfrm flipH="1" flipV="1">
            <a:off x="4252915" y="3597656"/>
            <a:ext cx="3480518" cy="762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4">
            <a:extLst>
              <a:ext uri="{FF2B5EF4-FFF2-40B4-BE49-F238E27FC236}">
                <a16:creationId xmlns:a16="http://schemas.microsoft.com/office/drawing/2014/main" id="{D703FF39-6648-F60F-E064-313E49D8D44F}"/>
              </a:ext>
            </a:extLst>
          </p:cNvPr>
          <p:cNvSpPr txBox="1"/>
          <p:nvPr/>
        </p:nvSpPr>
        <p:spPr>
          <a:xfrm>
            <a:off x="3100613" y="4001349"/>
            <a:ext cx="88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0000"/>
                </a:solidFill>
              </a:rPr>
              <a:t>Prompt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D0FD09B-A169-7EC5-A920-52CE5A1CFCEE}"/>
              </a:ext>
            </a:extLst>
          </p:cNvPr>
          <p:cNvSpPr/>
          <p:nvPr/>
        </p:nvSpPr>
        <p:spPr>
          <a:xfrm>
            <a:off x="7733433" y="3238856"/>
            <a:ext cx="876300" cy="7328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AI</a:t>
            </a:r>
            <a:endParaRPr lang="en-US" dirty="0"/>
          </a:p>
        </p:txBody>
      </p:sp>
      <p:sp>
        <p:nvSpPr>
          <p:cNvPr id="9" name="TextBox 33">
            <a:extLst>
              <a:ext uri="{FF2B5EF4-FFF2-40B4-BE49-F238E27FC236}">
                <a16:creationId xmlns:a16="http://schemas.microsoft.com/office/drawing/2014/main" id="{BBAA0F8C-97AC-3AC4-27D7-B78C7E5F81E6}"/>
              </a:ext>
            </a:extLst>
          </p:cNvPr>
          <p:cNvSpPr txBox="1"/>
          <p:nvPr/>
        </p:nvSpPr>
        <p:spPr>
          <a:xfrm>
            <a:off x="5462484" y="3235943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0000"/>
                </a:solidFill>
              </a:rPr>
              <a:t>(1)</a:t>
            </a:r>
            <a:endParaRPr lang="en-US" dirty="0"/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D68C47E5-4119-172D-EEE7-013A86E4678F}"/>
              </a:ext>
            </a:extLst>
          </p:cNvPr>
          <p:cNvSpPr txBox="1"/>
          <p:nvPr/>
        </p:nvSpPr>
        <p:spPr>
          <a:xfrm>
            <a:off x="5489715" y="3864382"/>
            <a:ext cx="577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0000"/>
                </a:solidFill>
              </a:rPr>
              <a:t>(2)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93E32B-E351-B932-204D-FC3D0EC3E7C4}"/>
              </a:ext>
            </a:extLst>
          </p:cNvPr>
          <p:cNvCxnSpPr>
            <a:cxnSpLocks/>
          </p:cNvCxnSpPr>
          <p:nvPr/>
        </p:nvCxnSpPr>
        <p:spPr>
          <a:xfrm>
            <a:off x="4135913" y="3841004"/>
            <a:ext cx="3488519" cy="0"/>
          </a:xfrm>
          <a:prstGeom prst="straightConnector1">
            <a:avLst/>
          </a:prstGeom>
          <a:ln w="31750">
            <a:solidFill>
              <a:srgbClr val="000000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BFBA6B13-4AED-18BE-8C4D-E5FAE7E2B2D2}"/>
              </a:ext>
            </a:extLst>
          </p:cNvPr>
          <p:cNvSpPr/>
          <p:nvPr/>
        </p:nvSpPr>
        <p:spPr>
          <a:xfrm>
            <a:off x="3493095" y="4979035"/>
            <a:ext cx="5731247" cy="945110"/>
          </a:xfrm>
          <a:prstGeom prst="wedgeRectCallout">
            <a:avLst>
              <a:gd name="adj1" fmla="val -24979"/>
              <a:gd name="adj2" fmla="val -11702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solidFill>
                  <a:schemeClr val="tx1"/>
                </a:solidFill>
              </a:rPr>
              <a:t>Agent</a:t>
            </a:r>
            <a:r>
              <a:rPr lang="de-DE" dirty="0">
                <a:solidFill>
                  <a:schemeClr val="tx1"/>
                </a:solidFill>
              </a:rPr>
              <a:t>: </a:t>
            </a:r>
            <a:r>
              <a:rPr lang="de-DE" dirty="0" err="1">
                <a:solidFill>
                  <a:schemeClr val="tx1"/>
                </a:solidFill>
              </a:rPr>
              <a:t>I‘m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fine</a:t>
            </a:r>
            <a:r>
              <a:rPr lang="de-DE" dirty="0">
                <a:solidFill>
                  <a:schemeClr val="tx1"/>
                </a:solidFill>
              </a:rPr>
              <a:t>, </a:t>
            </a:r>
            <a:r>
              <a:rPr lang="de-DE" dirty="0" err="1">
                <a:solidFill>
                  <a:schemeClr val="tx1"/>
                </a:solidFill>
              </a:rPr>
              <a:t>how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can</a:t>
            </a:r>
            <a:r>
              <a:rPr lang="de-DE" dirty="0">
                <a:solidFill>
                  <a:schemeClr val="tx1"/>
                </a:solidFill>
              </a:rPr>
              <a:t> I </a:t>
            </a:r>
            <a:r>
              <a:rPr lang="de-DE" dirty="0" err="1">
                <a:solidFill>
                  <a:schemeClr val="tx1"/>
                </a:solidFill>
              </a:rPr>
              <a:t>help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you</a:t>
            </a:r>
            <a:r>
              <a:rPr lang="de-DE" dirty="0">
                <a:solidFill>
                  <a:schemeClr val="tx1"/>
                </a:solidFill>
              </a:rPr>
              <a:t>. </a:t>
            </a:r>
            <a:r>
              <a:rPr lang="de-DE" dirty="0">
                <a:solidFill>
                  <a:schemeClr val="bg2"/>
                </a:solidFill>
                <a:highlight>
                  <a:srgbClr val="FFFF00"/>
                </a:highlight>
              </a:rPr>
              <a:t>OUT</a:t>
            </a:r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</p:txBody>
      </p:sp>
      <p:pic>
        <p:nvPicPr>
          <p:cNvPr id="13" name="Graphic 9" descr="Envelope outline">
            <a:extLst>
              <a:ext uri="{FF2B5EF4-FFF2-40B4-BE49-F238E27FC236}">
                <a16:creationId xmlns:a16="http://schemas.microsoft.com/office/drawing/2014/main" id="{1BAA1C4A-E308-B6C7-1CD9-FC3785545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9161" y="5009745"/>
            <a:ext cx="914400" cy="914400"/>
          </a:xfrm>
          <a:prstGeom prst="rect">
            <a:avLst/>
          </a:prstGeom>
        </p:spPr>
      </p:pic>
      <p:pic>
        <p:nvPicPr>
          <p:cNvPr id="14" name="Graphic 10" descr="Envelope outline">
            <a:extLst>
              <a:ext uri="{FF2B5EF4-FFF2-40B4-BE49-F238E27FC236}">
                <a16:creationId xmlns:a16="http://schemas.microsoft.com/office/drawing/2014/main" id="{F975A040-E3C4-9C43-BB90-9507C55DEF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58719" y="204508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4494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D06CEB-1B4D-FC1E-7543-11D29266E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95" y="479350"/>
            <a:ext cx="4297901" cy="615553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DD2765D-A318-CCD3-F077-59651236C0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405" y="1558203"/>
            <a:ext cx="5118524" cy="129266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Tokenizer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Creating tokens in C#</a:t>
            </a:r>
          </a:p>
        </p:txBody>
      </p:sp>
    </p:spTree>
    <p:extLst>
      <p:ext uri="{BB962C8B-B14F-4D97-AF65-F5344CB8AC3E}">
        <p14:creationId xmlns:p14="http://schemas.microsoft.com/office/powerpoint/2010/main" val="82217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C53BF-75BA-1385-6605-6D4D140AB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F02BB3-B8B9-CD43-2BEF-5FFC53CCD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31" y="1088163"/>
            <a:ext cx="4297901" cy="1231106"/>
          </a:xfrm>
        </p:spPr>
        <p:txBody>
          <a:bodyPr/>
          <a:lstStyle/>
          <a:p>
            <a:r>
              <a:rPr lang="en-US" dirty="0"/>
              <a:t>Working with</a:t>
            </a:r>
            <a:br>
              <a:rPr lang="en-US" dirty="0"/>
            </a:br>
            <a:r>
              <a:rPr lang="en-US" dirty="0"/>
              <a:t>EMBEDDINGS</a:t>
            </a:r>
          </a:p>
        </p:txBody>
      </p:sp>
    </p:spTree>
    <p:extLst>
      <p:ext uri="{BB962C8B-B14F-4D97-AF65-F5344CB8AC3E}">
        <p14:creationId xmlns:p14="http://schemas.microsoft.com/office/powerpoint/2010/main" val="172131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icrosoft Build 2/3 Template Light">
  <a:themeElements>
    <a:clrScheme name="Daenet">
      <a:dk1>
        <a:srgbClr val="27241F"/>
      </a:dk1>
      <a:lt1>
        <a:srgbClr val="FFFFFF"/>
      </a:lt1>
      <a:dk2>
        <a:srgbClr val="10069F"/>
      </a:dk2>
      <a:lt2>
        <a:srgbClr val="E8E6DF"/>
      </a:lt2>
      <a:accent1>
        <a:srgbClr val="FF584F"/>
      </a:accent1>
      <a:accent2>
        <a:srgbClr val="F38B3C"/>
      </a:accent2>
      <a:accent3>
        <a:srgbClr val="FFC267"/>
      </a:accent3>
      <a:accent4>
        <a:srgbClr val="FFEB78"/>
      </a:accent4>
      <a:accent5>
        <a:srgbClr val="A39E98"/>
      </a:accent5>
      <a:accent6>
        <a:srgbClr val="006EB6"/>
      </a:accent6>
      <a:hlink>
        <a:srgbClr val="006EB6"/>
      </a:hlink>
      <a:folHlink>
        <a:srgbClr val="9E0900"/>
      </a:folHlink>
    </a:clrScheme>
    <a:fontScheme name="Daenet Sego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0912E96D-E794-4DE6-8E50-12488BB7B549}"/>
    </a:ext>
  </a:extLst>
</a:theme>
</file>

<file path=ppt/theme/theme2.xml><?xml version="1.0" encoding="utf-8"?>
<a:theme xmlns:a="http://schemas.openxmlformats.org/drawingml/2006/main" name="1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3.xml><?xml version="1.0" encoding="utf-8"?>
<a:theme xmlns:a="http://schemas.openxmlformats.org/drawingml/2006/main" name="Microsoft Build 2/3 Template Dark">
  <a:themeElements>
    <a:clrScheme name="Daenet">
      <a:dk1>
        <a:srgbClr val="151515"/>
      </a:dk1>
      <a:lt1>
        <a:srgbClr val="FFFFFF"/>
      </a:lt1>
      <a:dk2>
        <a:srgbClr val="09009E"/>
      </a:dk2>
      <a:lt2>
        <a:srgbClr val="E8E6DF"/>
      </a:lt2>
      <a:accent1>
        <a:srgbClr val="FF584F"/>
      </a:accent1>
      <a:accent2>
        <a:srgbClr val="FFA842"/>
      </a:accent2>
      <a:accent3>
        <a:srgbClr val="F7CE5F"/>
      </a:accent3>
      <a:accent4>
        <a:srgbClr val="FFEB78"/>
      </a:accent4>
      <a:accent5>
        <a:srgbClr val="62B1ED"/>
      </a:accent5>
      <a:accent6>
        <a:srgbClr val="346FD8"/>
      </a:accent6>
      <a:hlink>
        <a:srgbClr val="1682D8"/>
      </a:hlink>
      <a:folHlink>
        <a:srgbClr val="9E0900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4.xml><?xml version="1.0" encoding="utf-8"?>
<a:theme xmlns:a="http://schemas.openxmlformats.org/drawingml/2006/main" name="2_Microsoft Build 2/3 Template Dark">
  <a:themeElements>
    <a:clrScheme name="Custom 97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22336081-13C6-4D51-9563-E00D98AEAC7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561172A5A82A409227A7E8C6840F1E" ma:contentTypeVersion="16" ma:contentTypeDescription="Create a new document." ma:contentTypeScope="" ma:versionID="c29a25f582a751a671e3a8ae4ab99950">
  <xsd:schema xmlns:xsd="http://www.w3.org/2001/XMLSchema" xmlns:xs="http://www.w3.org/2001/XMLSchema" xmlns:p="http://schemas.microsoft.com/office/2006/metadata/properties" xmlns:ns2="dae760b4-279b-49a4-b55c-d6587a120b69" xmlns:ns3="731964a5-2251-446e-b5d2-98eedce2e8b8" targetNamespace="http://schemas.microsoft.com/office/2006/metadata/properties" ma:root="true" ma:fieldsID="9f406ef1c95e1dab44c4775a7c8eaaf5" ns2:_="" ns3:_="">
    <xsd:import namespace="dae760b4-279b-49a4-b55c-d6587a120b69"/>
    <xsd:import namespace="731964a5-2251-446e-b5d2-98eedce2e8b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e760b4-279b-49a4-b55c-d6587a120b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a48fc66-d552-4632-9985-638ee796753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64a5-2251-446e-b5d2-98eedce2e8b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124769d5-ab97-49d1-9272-579c1ee503a8}" ma:internalName="TaxCatchAll" ma:showField="CatchAllData" ma:web="731964a5-2251-446e-b5d2-98eedce2e8b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31964a5-2251-446e-b5d2-98eedce2e8b8" xsi:nil="true"/>
    <lcf76f155ced4ddcb4097134ff3c332f xmlns="dae760b4-279b-49a4-b55c-d6587a120b69">
      <Terms xmlns="http://schemas.microsoft.com/office/infopath/2007/PartnerControls"/>
    </lcf76f155ced4ddcb4097134ff3c332f>
    <SharedWithUsers xmlns="731964a5-2251-446e-b5d2-98eedce2e8b8">
      <UserInfo>
        <DisplayName/>
        <AccountId xsi:nil="true"/>
        <AccountType/>
      </UserInfo>
    </SharedWithUsers>
    <MediaLengthInSeconds xmlns="dae760b4-279b-49a4-b55c-d6587a120b6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4637D32-4FB2-4335-A947-BEDCC712BE48}">
  <ds:schemaRefs>
    <ds:schemaRef ds:uri="731964a5-2251-446e-b5d2-98eedce2e8b8"/>
    <ds:schemaRef ds:uri="dae760b4-279b-49a4-b55c-d6587a120b6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731964a5-2251-446e-b5d2-98eedce2e8b8"/>
    <ds:schemaRef ds:uri="http://schemas.microsoft.com/office/2006/documentManagement/types"/>
    <ds:schemaRef ds:uri="http://purl.org/dc/elements/1.1/"/>
    <ds:schemaRef ds:uri="dae760b4-279b-49a4-b55c-d6587a120b69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MS_Build_2-3_ event_template (1)</Template>
  <TotalTime>20918</TotalTime>
  <Words>990</Words>
  <Application>Microsoft Office PowerPoint</Application>
  <PresentationFormat>Widescreen</PresentationFormat>
  <Paragraphs>196</Paragraphs>
  <Slides>42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42</vt:i4>
      </vt:variant>
    </vt:vector>
  </HeadingPairs>
  <TitlesOfParts>
    <vt:vector size="54" baseType="lpstr">
      <vt:lpstr>Arial</vt:lpstr>
      <vt:lpstr>Segoe UI Semibold</vt:lpstr>
      <vt:lpstr>Segoe UI</vt:lpstr>
      <vt:lpstr>Consolas</vt:lpstr>
      <vt:lpstr>var(--font-family-secondary)</vt:lpstr>
      <vt:lpstr>Wingdings</vt:lpstr>
      <vt:lpstr>Cascadia Mono</vt:lpstr>
      <vt:lpstr>Lato</vt:lpstr>
      <vt:lpstr>Microsoft Build 2/3 Template Light</vt:lpstr>
      <vt:lpstr>1_Microsoft Build 2/3 Template Dark</vt:lpstr>
      <vt:lpstr>Microsoft Build 2/3 Template Dark</vt:lpstr>
      <vt:lpstr>2_Microsoft Build 2/3 Template Dark</vt:lpstr>
      <vt:lpstr>PowerPoint Presentation</vt:lpstr>
      <vt:lpstr>ML vs. GenAI What is different and why it is important?</vt:lpstr>
      <vt:lpstr>PowerPoint Presentation</vt:lpstr>
      <vt:lpstr>Working with TOKENS</vt:lpstr>
      <vt:lpstr>What are Tokens?</vt:lpstr>
      <vt:lpstr>Transformer follows token probabilities</vt:lpstr>
      <vt:lpstr>Token Costs</vt:lpstr>
      <vt:lpstr>DEMO</vt:lpstr>
      <vt:lpstr>Working with EMBEDDINGS</vt:lpstr>
      <vt:lpstr>Embeddings</vt:lpstr>
      <vt:lpstr>Similarity Between Multidimensional Vectors</vt:lpstr>
      <vt:lpstr>Embeddings Use-Cases?</vt:lpstr>
      <vt:lpstr>DEMO</vt:lpstr>
      <vt:lpstr>VECTOR DATABASES</vt:lpstr>
      <vt:lpstr>Embeddings in  GraphDB</vt:lpstr>
      <vt:lpstr>Vector DBs</vt:lpstr>
      <vt:lpstr>SqlServer 2025 Native Vector Search </vt:lpstr>
      <vt:lpstr>DEMO</vt:lpstr>
      <vt:lpstr>Keep in Mind!!</vt:lpstr>
      <vt:lpstr>COMPLETION MODELS</vt:lpstr>
      <vt:lpstr>Completion  Models</vt:lpstr>
      <vt:lpstr>DEMO</vt:lpstr>
      <vt:lpstr>Extending Models</vt:lpstr>
      <vt:lpstr>RAG Retrieval  Augmented Generation </vt:lpstr>
      <vt:lpstr>RAG Retrieval-Augmented Generation</vt:lpstr>
      <vt:lpstr>DEMO (c#)</vt:lpstr>
      <vt:lpstr>Function Calling</vt:lpstr>
      <vt:lpstr>Chat Model Interaction</vt:lpstr>
      <vt:lpstr>Function Calling</vt:lpstr>
      <vt:lpstr>Function Calling</vt:lpstr>
      <vt:lpstr>Function Calling</vt:lpstr>
      <vt:lpstr>DEMO (c#)</vt:lpstr>
      <vt:lpstr>A Scientific look under the hub</vt:lpstr>
      <vt:lpstr>PowerPoint Presentation</vt:lpstr>
      <vt:lpstr>The Chain of Tought (CoT)</vt:lpstr>
      <vt:lpstr>Reasoning</vt:lpstr>
      <vt:lpstr>Human Supervised Learning</vt:lpstr>
      <vt:lpstr>PowerPoint Presentation</vt:lpstr>
      <vt:lpstr>Comparison: CoT vs. PRM (Process Reasoning Models)</vt:lpstr>
      <vt:lpstr>Model  Performance</vt:lpstr>
      <vt:lpstr> Completions  Chat Streaming  TextToSpeech  Look into the image  Image Generation  Image Edit  Embeddings  RunRetrievalAugmentedGenerationAsync(); </vt:lpstr>
      <vt:lpstr>PowerPoint Presentation</vt:lpstr>
    </vt:vector>
  </TitlesOfParts>
  <Manager>&lt;Comms manager name here&gt;</Manager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Build</dc:title>
  <dc:subject>Microsoft Build</dc:subject>
  <dc:creator>Bernadette Welly</dc:creator>
  <cp:keywords>Microsoft Build</cp:keywords>
  <dc:description/>
  <cp:lastModifiedBy>Damir Dobric</cp:lastModifiedBy>
  <cp:revision>61</cp:revision>
  <dcterms:created xsi:type="dcterms:W3CDTF">2023-08-22T18:29:18Z</dcterms:created>
  <dcterms:modified xsi:type="dcterms:W3CDTF">2025-07-18T14:25:52Z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0x010100C8667E4B1037634E9E74E9B93F92D08F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Order">
    <vt:r8>7125700</vt:r8>
  </property>
  <property fmtid="{D5CDD505-2E9C-101B-9397-08002B2CF9AE}" pid="19" name="xd_Signature">
    <vt:bool>false</vt:bool>
  </property>
  <property fmtid="{D5CDD505-2E9C-101B-9397-08002B2CF9AE}" pid="20" name="xd_ProgID">
    <vt:lpwstr/>
  </property>
  <property fmtid="{D5CDD505-2E9C-101B-9397-08002B2CF9AE}" pid="21" name="ComplianceAssetId">
    <vt:lpwstr/>
  </property>
  <property fmtid="{D5CDD505-2E9C-101B-9397-08002B2CF9AE}" pid="22" name="TemplateUrl">
    <vt:lpwstr/>
  </property>
  <property fmtid="{D5CDD505-2E9C-101B-9397-08002B2CF9AE}" pid="23" name="_ExtendedDescription">
    <vt:lpwstr/>
  </property>
  <property fmtid="{D5CDD505-2E9C-101B-9397-08002B2CF9AE}" pid="24" name="TriggerFlowInfo">
    <vt:lpwstr/>
  </property>
  <property fmtid="{D5CDD505-2E9C-101B-9397-08002B2CF9AE}" pid="25" name="MediaServiceImageTags">
    <vt:lpwstr/>
  </property>
  <property fmtid="{D5CDD505-2E9C-101B-9397-08002B2CF9AE}" pid="26" name="Metadata">
    <vt:lpwstr/>
  </property>
</Properties>
</file>